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81"/>
  </p:notesMasterIdLst>
  <p:sldIdLst>
    <p:sldId id="256" r:id="rId2"/>
    <p:sldId id="356" r:id="rId3"/>
    <p:sldId id="358" r:id="rId4"/>
    <p:sldId id="359" r:id="rId5"/>
    <p:sldId id="344" r:id="rId6"/>
    <p:sldId id="355" r:id="rId7"/>
    <p:sldId id="387" r:id="rId8"/>
    <p:sldId id="394" r:id="rId9"/>
    <p:sldId id="395" r:id="rId10"/>
    <p:sldId id="352" r:id="rId11"/>
    <p:sldId id="353" r:id="rId12"/>
    <p:sldId id="396" r:id="rId13"/>
    <p:sldId id="342" r:id="rId14"/>
    <p:sldId id="341" r:id="rId15"/>
    <p:sldId id="343" r:id="rId16"/>
    <p:sldId id="268" r:id="rId17"/>
    <p:sldId id="345" r:id="rId18"/>
    <p:sldId id="346" r:id="rId19"/>
    <p:sldId id="347" r:id="rId20"/>
    <p:sldId id="388" r:id="rId21"/>
    <p:sldId id="282" r:id="rId22"/>
    <p:sldId id="283" r:id="rId23"/>
    <p:sldId id="284" r:id="rId24"/>
    <p:sldId id="417" r:id="rId25"/>
    <p:sldId id="286" r:id="rId26"/>
    <p:sldId id="287" r:id="rId27"/>
    <p:sldId id="418" r:id="rId28"/>
    <p:sldId id="289" r:id="rId29"/>
    <p:sldId id="290" r:id="rId30"/>
    <p:sldId id="389" r:id="rId31"/>
    <p:sldId id="390" r:id="rId32"/>
    <p:sldId id="348" r:id="rId33"/>
    <p:sldId id="349" r:id="rId34"/>
    <p:sldId id="350" r:id="rId35"/>
    <p:sldId id="391" r:id="rId36"/>
    <p:sldId id="392" r:id="rId37"/>
    <p:sldId id="351" r:id="rId38"/>
    <p:sldId id="363" r:id="rId39"/>
    <p:sldId id="364" r:id="rId40"/>
    <p:sldId id="373" r:id="rId41"/>
    <p:sldId id="360" r:id="rId42"/>
    <p:sldId id="361" r:id="rId43"/>
    <p:sldId id="377" r:id="rId44"/>
    <p:sldId id="376" r:id="rId45"/>
    <p:sldId id="378" r:id="rId46"/>
    <p:sldId id="379" r:id="rId47"/>
    <p:sldId id="380" r:id="rId48"/>
    <p:sldId id="382" r:id="rId49"/>
    <p:sldId id="381" r:id="rId50"/>
    <p:sldId id="383" r:id="rId51"/>
    <p:sldId id="384" r:id="rId52"/>
    <p:sldId id="272" r:id="rId53"/>
    <p:sldId id="369" r:id="rId54"/>
    <p:sldId id="370" r:id="rId55"/>
    <p:sldId id="371" r:id="rId56"/>
    <p:sldId id="397" r:id="rId57"/>
    <p:sldId id="398" r:id="rId58"/>
    <p:sldId id="399" r:id="rId59"/>
    <p:sldId id="400" r:id="rId60"/>
    <p:sldId id="409" r:id="rId61"/>
    <p:sldId id="401" r:id="rId62"/>
    <p:sldId id="402" r:id="rId63"/>
    <p:sldId id="404" r:id="rId64"/>
    <p:sldId id="405" r:id="rId65"/>
    <p:sldId id="406" r:id="rId66"/>
    <p:sldId id="407" r:id="rId67"/>
    <p:sldId id="408" r:id="rId68"/>
    <p:sldId id="410" r:id="rId69"/>
    <p:sldId id="411" r:id="rId70"/>
    <p:sldId id="420" r:id="rId71"/>
    <p:sldId id="412" r:id="rId72"/>
    <p:sldId id="413" r:id="rId73"/>
    <p:sldId id="357" r:id="rId74"/>
    <p:sldId id="416" r:id="rId75"/>
    <p:sldId id="415" r:id="rId76"/>
    <p:sldId id="414" r:id="rId77"/>
    <p:sldId id="419" r:id="rId78"/>
    <p:sldId id="264" r:id="rId79"/>
    <p:sldId id="421" r:id="rId80"/>
  </p:sldIdLst>
  <p:sldSz cx="9144000" cy="5143500" type="screen16x9"/>
  <p:notesSz cx="6858000" cy="9144000"/>
  <p:embeddedFontLst>
    <p:embeddedFont>
      <p:font typeface="Open Sans" panose="020B0606030504020204" pitchFamily="34" charset="0"/>
      <p:regular r:id="rId82"/>
      <p:bold r:id="rId83"/>
      <p:italic r:id="rId84"/>
      <p:boldItalic r:id="rId85"/>
    </p:embeddedFont>
    <p:embeddedFont>
      <p:font typeface="Poppins" pitchFamily="2" charset="77"/>
      <p:regular r:id="rId86"/>
      <p:bold r:id="rId87"/>
      <p:italic r:id="rId88"/>
      <p:boldItalic r:id="rId89"/>
    </p:embeddedFont>
    <p:embeddedFont>
      <p:font typeface="Roboto Mono SemiBold" pitchFamily="49" charset="0"/>
      <p:regular r:id="rId90"/>
      <p:bold r:id="rId91"/>
      <p:italic r:id="rId92"/>
      <p:boldItalic r:id="rId93"/>
    </p:embeddedFont>
    <p:embeddedFont>
      <p:font typeface="Titillium Web" pitchFamily="2" charset="77"/>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sentation Section" id="{6164E8E1-3217-F245-8A04-E763E83204E4}">
          <p14:sldIdLst>
            <p14:sldId id="256"/>
            <p14:sldId id="356"/>
            <p14:sldId id="358"/>
            <p14:sldId id="359"/>
            <p14:sldId id="344"/>
            <p14:sldId id="355"/>
            <p14:sldId id="387"/>
            <p14:sldId id="394"/>
            <p14:sldId id="395"/>
            <p14:sldId id="352"/>
            <p14:sldId id="353"/>
            <p14:sldId id="396"/>
            <p14:sldId id="342"/>
            <p14:sldId id="341"/>
            <p14:sldId id="343"/>
            <p14:sldId id="268"/>
            <p14:sldId id="345"/>
            <p14:sldId id="346"/>
            <p14:sldId id="347"/>
            <p14:sldId id="388"/>
            <p14:sldId id="282"/>
            <p14:sldId id="283"/>
            <p14:sldId id="284"/>
            <p14:sldId id="417"/>
            <p14:sldId id="286"/>
            <p14:sldId id="287"/>
            <p14:sldId id="418"/>
            <p14:sldId id="289"/>
            <p14:sldId id="290"/>
            <p14:sldId id="389"/>
            <p14:sldId id="390"/>
            <p14:sldId id="348"/>
            <p14:sldId id="349"/>
            <p14:sldId id="350"/>
            <p14:sldId id="391"/>
            <p14:sldId id="392"/>
            <p14:sldId id="351"/>
            <p14:sldId id="363"/>
            <p14:sldId id="364"/>
            <p14:sldId id="373"/>
            <p14:sldId id="360"/>
            <p14:sldId id="361"/>
            <p14:sldId id="377"/>
            <p14:sldId id="376"/>
            <p14:sldId id="378"/>
            <p14:sldId id="379"/>
            <p14:sldId id="380"/>
            <p14:sldId id="382"/>
            <p14:sldId id="381"/>
            <p14:sldId id="383"/>
            <p14:sldId id="384"/>
            <p14:sldId id="272"/>
            <p14:sldId id="369"/>
            <p14:sldId id="370"/>
            <p14:sldId id="371"/>
            <p14:sldId id="397"/>
            <p14:sldId id="398"/>
            <p14:sldId id="399"/>
            <p14:sldId id="400"/>
            <p14:sldId id="409"/>
            <p14:sldId id="401"/>
            <p14:sldId id="402"/>
            <p14:sldId id="404"/>
            <p14:sldId id="405"/>
            <p14:sldId id="406"/>
            <p14:sldId id="407"/>
            <p14:sldId id="408"/>
            <p14:sldId id="410"/>
            <p14:sldId id="411"/>
            <p14:sldId id="420"/>
            <p14:sldId id="412"/>
            <p14:sldId id="413"/>
            <p14:sldId id="357"/>
            <p14:sldId id="416"/>
            <p14:sldId id="415"/>
            <p14:sldId id="414"/>
            <p14:sldId id="419"/>
            <p14:sldId id="264"/>
            <p14:sldId id="421"/>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39C9"/>
    <a:srgbClr val="4285F5"/>
    <a:srgbClr val="3C3EEA"/>
    <a:srgbClr val="6438C9"/>
    <a:srgbClr val="1B0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p:restoredTop sz="75374"/>
  </p:normalViewPr>
  <p:slideViewPr>
    <p:cSldViewPr snapToGrid="0">
      <p:cViewPr varScale="1">
        <p:scale>
          <a:sx n="126" d="100"/>
          <a:sy n="126" d="100"/>
        </p:scale>
        <p:origin x="1936"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5d2bd5580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5d2bd5580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625192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60a110907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1060a110907_2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060a110907_2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1060a110907_2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060a110907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1060a110907_2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3799" lvl="0" indent="0" algn="l" rtl="0">
              <a:lnSpc>
                <a:spcPct val="115000"/>
              </a:lnSpc>
              <a:spcBef>
                <a:spcPts val="0"/>
              </a:spcBef>
              <a:spcAft>
                <a:spcPts val="0"/>
              </a:spcAft>
              <a:buClr>
                <a:srgbClr val="30323E"/>
              </a:buClr>
              <a:buSzPts val="1200"/>
              <a:buFont typeface="Titillium Web"/>
              <a:buNone/>
            </a:pPr>
            <a:endParaRPr sz="1100" dirty="0">
              <a:solidFill>
                <a:srgbClr val="30323E"/>
              </a:solidFill>
              <a:highlight>
                <a:srgbClr val="FFFFFF"/>
              </a:highlight>
              <a:latin typeface="Titillium Web"/>
              <a:ea typeface="Titillium Web"/>
              <a:cs typeface="Titillium Web"/>
              <a:sym typeface="Titillium Web"/>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060a110907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1060a110907_2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3799" lvl="0" indent="0" algn="l" rtl="0">
              <a:lnSpc>
                <a:spcPct val="115000"/>
              </a:lnSpc>
              <a:spcBef>
                <a:spcPts val="0"/>
              </a:spcBef>
              <a:spcAft>
                <a:spcPts val="0"/>
              </a:spcAft>
              <a:buClr>
                <a:srgbClr val="30323E"/>
              </a:buClr>
              <a:buSzPts val="1200"/>
              <a:buFont typeface="Titillium Web"/>
              <a:buNone/>
            </a:pPr>
            <a:endParaRPr sz="1100" dirty="0">
              <a:solidFill>
                <a:srgbClr val="30323E"/>
              </a:solidFill>
              <a:highlight>
                <a:srgbClr val="FFFFFF"/>
              </a:highlight>
              <a:latin typeface="Titillium Web"/>
              <a:ea typeface="Titillium Web"/>
              <a:cs typeface="Titillium Web"/>
              <a:sym typeface="Titillium Web"/>
            </a:endParaRPr>
          </a:p>
        </p:txBody>
      </p:sp>
    </p:spTree>
    <p:extLst>
      <p:ext uri="{BB962C8B-B14F-4D97-AF65-F5344CB8AC3E}">
        <p14:creationId xmlns:p14="http://schemas.microsoft.com/office/powerpoint/2010/main" val="2794756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060a110907_2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g1060a110907_2_9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060a110907_2_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9" name="Google Shape;1019;g1060a110907_2_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12750" lvl="0" indent="-285750" algn="l" rtl="0">
              <a:lnSpc>
                <a:spcPct val="100000"/>
              </a:lnSpc>
              <a:spcBef>
                <a:spcPts val="0"/>
              </a:spcBef>
              <a:spcAft>
                <a:spcPts val="0"/>
              </a:spcAft>
              <a:buClr>
                <a:schemeClr val="lt1"/>
              </a:buClr>
              <a:buSzPts val="1600"/>
              <a:buFont typeface="Arial"/>
              <a:buChar char="•"/>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1060a110907_2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g1060a110907_2_9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060a110907_2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g1060a110907_2_9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900">
                <a:latin typeface="Courier New"/>
                <a:ea typeface="Courier New"/>
                <a:cs typeface="Courier New"/>
                <a:sym typeface="Courier New"/>
              </a:rPr>
              <a:t>[no notes]</a:t>
            </a:r>
            <a:endParaRPr/>
          </a:p>
        </p:txBody>
      </p:sp>
    </p:spTree>
    <p:extLst>
      <p:ext uri="{BB962C8B-B14F-4D97-AF65-F5344CB8AC3E}">
        <p14:creationId xmlns:p14="http://schemas.microsoft.com/office/powerpoint/2010/main" val="133827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060a11090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8" name="Google Shape;1098;g1060a110907_2_10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lt1"/>
              </a:buClr>
              <a:buSzPts val="1600"/>
              <a:buFont typeface="Titillium Web"/>
              <a:buChar char="●"/>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1060a110907_2_1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1060a110907_2_10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060a110907_2_1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7" name="Google Shape;1217;g1060a110907_2_1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1060a110907_2_1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3" name="Google Shape;1283;g1060a110907_2_1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060a110907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1060a110907_2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3799" lvl="0" indent="0" algn="l" rtl="0">
              <a:lnSpc>
                <a:spcPct val="115000"/>
              </a:lnSpc>
              <a:spcBef>
                <a:spcPts val="0"/>
              </a:spcBef>
              <a:spcAft>
                <a:spcPts val="0"/>
              </a:spcAft>
              <a:buClr>
                <a:srgbClr val="30323E"/>
              </a:buClr>
              <a:buSzPts val="1200"/>
              <a:buFont typeface="Titillium Web"/>
              <a:buNone/>
            </a:pPr>
            <a:endParaRPr sz="1100" dirty="0">
              <a:solidFill>
                <a:srgbClr val="30323E"/>
              </a:solidFill>
              <a:highlight>
                <a:srgbClr val="FFFFFF"/>
              </a:highlight>
              <a:latin typeface="Titillium Web"/>
              <a:ea typeface="Titillium Web"/>
              <a:cs typeface="Titillium Web"/>
              <a:sym typeface="Titillium Web"/>
            </a:endParaRPr>
          </a:p>
        </p:txBody>
      </p:sp>
    </p:spTree>
    <p:extLst>
      <p:ext uri="{BB962C8B-B14F-4D97-AF65-F5344CB8AC3E}">
        <p14:creationId xmlns:p14="http://schemas.microsoft.com/office/powerpoint/2010/main" val="4249291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060a110907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1060a110907_2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93799" lvl="0" indent="0" algn="l" rtl="0">
              <a:lnSpc>
                <a:spcPct val="115000"/>
              </a:lnSpc>
              <a:spcBef>
                <a:spcPts val="0"/>
              </a:spcBef>
              <a:spcAft>
                <a:spcPts val="0"/>
              </a:spcAft>
              <a:buClr>
                <a:srgbClr val="30323E"/>
              </a:buClr>
              <a:buSzPts val="1200"/>
              <a:buFont typeface="Titillium Web"/>
              <a:buNone/>
            </a:pPr>
            <a:endParaRPr sz="1100" dirty="0">
              <a:solidFill>
                <a:srgbClr val="30323E"/>
              </a:solidFill>
              <a:highlight>
                <a:srgbClr val="FFFFFF"/>
              </a:highlight>
              <a:latin typeface="Titillium Web"/>
              <a:ea typeface="Titillium Web"/>
              <a:cs typeface="Titillium Web"/>
              <a:sym typeface="Titillium Web"/>
            </a:endParaRPr>
          </a:p>
        </p:txBody>
      </p:sp>
    </p:spTree>
    <p:extLst>
      <p:ext uri="{BB962C8B-B14F-4D97-AF65-F5344CB8AC3E}">
        <p14:creationId xmlns:p14="http://schemas.microsoft.com/office/powerpoint/2010/main" val="3357883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060a110907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1060a110907_2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060a110907_2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1060a110907_2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60a110907_2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060a110907_2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60a110907_2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060a110907_2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35871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latin typeface="Courier New"/>
                <a:cs typeface="Courier New"/>
                <a:sym typeface="Courier New"/>
              </a:rPr>
              <a:t>This workshop you are in is all you need to pass the exam. That said, you may have to take it more than once, but that is fine because it is FREE!</a:t>
            </a:r>
            <a:endParaRPr sz="1100" dirty="0"/>
          </a:p>
        </p:txBody>
      </p:sp>
    </p:spTree>
    <p:extLst>
      <p:ext uri="{BB962C8B-B14F-4D97-AF65-F5344CB8AC3E}">
        <p14:creationId xmlns:p14="http://schemas.microsoft.com/office/powerpoint/2010/main" val="1973740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60a110907_2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060a110907_2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599041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4071403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101042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506852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100" b="1" i="0" u="none" strike="noStrike" cap="none" dirty="0">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534850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83391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630336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9804106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19002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900">
                <a:latin typeface="Courier New"/>
                <a:ea typeface="Courier New"/>
                <a:cs typeface="Courier New"/>
                <a:sym typeface="Courier New"/>
              </a:rPr>
              <a:t>[no notes]</a:t>
            </a:r>
            <a:endParaRPr/>
          </a:p>
        </p:txBody>
      </p:sp>
    </p:spTree>
    <p:extLst>
      <p:ext uri="{BB962C8B-B14F-4D97-AF65-F5344CB8AC3E}">
        <p14:creationId xmlns:p14="http://schemas.microsoft.com/office/powerpoint/2010/main" val="4177145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595255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5950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641920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224891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081370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060a110907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1060a110907_2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173336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100" b="1" i="0" u="none" strike="noStrike" cap="none" dirty="0">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844807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sz="1100" b="1" i="0" u="none" strike="noStrike" cap="none" dirty="0">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92806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046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552834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80671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i="0" dirty="0">
              <a:solidFill>
                <a:srgbClr val="20222B"/>
              </a:solidFill>
              <a:effectLst/>
              <a:latin typeface="Poppins" pitchFamily="2" charset="77"/>
            </a:endParaRPr>
          </a:p>
          <a:p>
            <a:endParaRPr lang="en-US" dirty="0"/>
          </a:p>
        </p:txBody>
      </p:sp>
    </p:spTree>
    <p:extLst>
      <p:ext uri="{BB962C8B-B14F-4D97-AF65-F5344CB8AC3E}">
        <p14:creationId xmlns:p14="http://schemas.microsoft.com/office/powerpoint/2010/main" val="152552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that we don’t require that the database be based on MySQL source code.</a:t>
            </a:r>
          </a:p>
        </p:txBody>
      </p:sp>
    </p:spTree>
    <p:extLst>
      <p:ext uri="{BB962C8B-B14F-4D97-AF65-F5344CB8AC3E}">
        <p14:creationId xmlns:p14="http://schemas.microsoft.com/office/powerpoint/2010/main" val="2632260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that we don’t require that the database be based on MySQL source code.</a:t>
            </a:r>
          </a:p>
        </p:txBody>
      </p:sp>
    </p:spTree>
    <p:extLst>
      <p:ext uri="{BB962C8B-B14F-4D97-AF65-F5344CB8AC3E}">
        <p14:creationId xmlns:p14="http://schemas.microsoft.com/office/powerpoint/2010/main" val="410752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3 1">
  <p:cSld name="TITLE_3_1">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1950" y="901750"/>
            <a:ext cx="6054900" cy="2352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1pPr>
            <a:lvl2pPr lvl="1"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2pPr>
            <a:lvl3pPr lvl="2"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3pPr>
            <a:lvl4pPr lvl="3"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4pPr>
            <a:lvl5pPr lvl="4"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5pPr>
            <a:lvl6pPr lvl="5"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6pPr>
            <a:lvl7pPr lvl="6"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7pPr>
            <a:lvl8pPr lvl="7"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8pPr>
            <a:lvl9pPr lvl="8"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9pPr>
          </a:lstStyle>
          <a:p>
            <a:r>
              <a:rPr lang="en-US"/>
              <a:t>Click to edit Master title style</a:t>
            </a:r>
            <a:endParaRPr/>
          </a:p>
        </p:txBody>
      </p:sp>
      <p:sp>
        <p:nvSpPr>
          <p:cNvPr id="11" name="Google Shape;11;p2"/>
          <p:cNvSpPr txBox="1">
            <a:spLocks noGrp="1"/>
          </p:cNvSpPr>
          <p:nvPr>
            <p:ph type="subTitle" idx="1"/>
          </p:nvPr>
        </p:nvSpPr>
        <p:spPr>
          <a:xfrm>
            <a:off x="2641950" y="3291325"/>
            <a:ext cx="6054900" cy="7926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rgbClr val="E7E1FF"/>
              </a:buClr>
              <a:buSzPts val="1400"/>
              <a:buFont typeface="Poppins"/>
              <a:buNone/>
              <a:defRPr sz="1400">
                <a:solidFill>
                  <a:srgbClr val="E7E1FF"/>
                </a:solidFill>
                <a:latin typeface="Poppins"/>
                <a:ea typeface="Poppins"/>
                <a:cs typeface="Poppins"/>
                <a:sym typeface="Poppins"/>
              </a:defRPr>
            </a:lvl1pPr>
            <a:lvl2pPr lvl="1"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2pPr>
            <a:lvl3pPr lvl="2"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3pPr>
            <a:lvl4pPr lvl="3"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4pPr>
            <a:lvl5pPr lvl="4"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5pPr>
            <a:lvl6pPr lvl="5"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6pPr>
            <a:lvl7pPr lvl="6"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7pPr>
            <a:lvl8pPr lvl="7"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8pPr>
            <a:lvl9pPr lvl="8"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9pPr>
          </a:lstStyle>
          <a:p>
            <a:r>
              <a:rPr lang="en-US"/>
              <a:t>Click to edit Master subtitle style</a:t>
            </a:r>
            <a:endParaRPr/>
          </a:p>
        </p:txBody>
      </p:sp>
      <p:pic>
        <p:nvPicPr>
          <p:cNvPr id="12" name="Google Shape;12;p2"/>
          <p:cNvPicPr preferRelativeResize="0"/>
          <p:nvPr/>
        </p:nvPicPr>
        <p:blipFill>
          <a:blip r:embed="rId3">
            <a:alphaModFix/>
          </a:blip>
          <a:stretch>
            <a:fillRect/>
          </a:stretch>
        </p:blipFill>
        <p:spPr>
          <a:xfrm>
            <a:off x="8104853" y="272813"/>
            <a:ext cx="591997" cy="287725"/>
          </a:xfrm>
          <a:prstGeom prst="rect">
            <a:avLst/>
          </a:prstGeom>
          <a:noFill/>
          <a:ln>
            <a:noFill/>
          </a:ln>
        </p:spPr>
      </p:pic>
      <p:sp>
        <p:nvSpPr>
          <p:cNvPr id="13" name="Google Shape;13;p2"/>
          <p:cNvSpPr txBox="1"/>
          <p:nvPr/>
        </p:nvSpPr>
        <p:spPr>
          <a:xfrm>
            <a:off x="8104889" y="4825750"/>
            <a:ext cx="5919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Open Sans"/>
                <a:ea typeface="Open Sans"/>
                <a:cs typeface="Open Sans"/>
                <a:sym typeface="Open Sans"/>
              </a:rPr>
              <a:t>‹#›</a:t>
            </a:fld>
            <a:endParaRPr sz="600">
              <a:solidFill>
                <a:schemeClr val="lt1"/>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31250" y="1567800"/>
            <a:ext cx="8265600" cy="20079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1pPr>
            <a:lvl2pPr lvl="1" algn="ctr">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2pPr>
            <a:lvl3pPr lvl="2" algn="ctr">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3pPr>
            <a:lvl4pPr lvl="3" algn="ctr">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4pPr>
            <a:lvl5pPr lvl="4" algn="ctr">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5pPr>
            <a:lvl6pPr lvl="5" algn="ctr">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6pPr>
            <a:lvl7pPr lvl="6" algn="ctr">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7pPr>
            <a:lvl8pPr lvl="7" algn="ctr">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8pPr>
            <a:lvl9pPr lvl="8" algn="ctr">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9pPr>
          </a:lstStyle>
          <a:p>
            <a:r>
              <a:rPr lang="en-US"/>
              <a:t>Click to edit Master title style</a:t>
            </a:r>
            <a:endParaRPr/>
          </a:p>
        </p:txBody>
      </p:sp>
      <p:pic>
        <p:nvPicPr>
          <p:cNvPr id="16" name="Google Shape;16;p3"/>
          <p:cNvPicPr preferRelativeResize="0"/>
          <p:nvPr/>
        </p:nvPicPr>
        <p:blipFill>
          <a:blip r:embed="rId3">
            <a:alphaModFix/>
          </a:blip>
          <a:stretch>
            <a:fillRect/>
          </a:stretch>
        </p:blipFill>
        <p:spPr>
          <a:xfrm>
            <a:off x="8104853" y="272813"/>
            <a:ext cx="591997" cy="287725"/>
          </a:xfrm>
          <a:prstGeom prst="rect">
            <a:avLst/>
          </a:prstGeom>
          <a:noFill/>
          <a:ln>
            <a:noFill/>
          </a:ln>
        </p:spPr>
      </p:pic>
      <p:sp>
        <p:nvSpPr>
          <p:cNvPr id="17" name="Google Shape;17;p3"/>
          <p:cNvSpPr txBox="1"/>
          <p:nvPr/>
        </p:nvSpPr>
        <p:spPr>
          <a:xfrm>
            <a:off x="8104889" y="4825750"/>
            <a:ext cx="5919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Open Sans"/>
                <a:ea typeface="Open Sans"/>
                <a:cs typeface="Open Sans"/>
                <a:sym typeface="Open Sans"/>
              </a:rPr>
              <a:t>‹#›</a:t>
            </a:fld>
            <a:endParaRPr sz="600">
              <a:solidFill>
                <a:schemeClr val="lt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blipFill>
          <a:blip r:embed="rId2">
            <a:alphaModFix/>
          </a:blip>
          <a:stretch>
            <a:fillRect/>
          </a:stretch>
        </a:blipFill>
        <a:effectLst/>
      </p:bgPr>
    </p:bg>
    <p:spTree>
      <p:nvGrpSpPr>
        <p:cNvPr id="1" name="Shape 18"/>
        <p:cNvGrpSpPr/>
        <p:nvPr/>
      </p:nvGrpSpPr>
      <p:grpSpPr>
        <a:xfrm>
          <a:off x="0" y="0"/>
          <a:ext cx="0" cy="0"/>
          <a:chOff x="0" y="0"/>
          <a:chExt cx="0" cy="0"/>
        </a:xfrm>
      </p:grpSpPr>
      <p:pic>
        <p:nvPicPr>
          <p:cNvPr id="19" name="Google Shape;19;p4"/>
          <p:cNvPicPr preferRelativeResize="0"/>
          <p:nvPr/>
        </p:nvPicPr>
        <p:blipFill>
          <a:blip r:embed="rId3">
            <a:alphaModFix/>
          </a:blip>
          <a:stretch>
            <a:fillRect/>
          </a:stretch>
        </p:blipFill>
        <p:spPr>
          <a:xfrm>
            <a:off x="8104853" y="272813"/>
            <a:ext cx="591997" cy="287725"/>
          </a:xfrm>
          <a:prstGeom prst="rect">
            <a:avLst/>
          </a:prstGeom>
          <a:noFill/>
          <a:ln>
            <a:noFill/>
          </a:ln>
        </p:spPr>
      </p:pic>
      <p:sp>
        <p:nvSpPr>
          <p:cNvPr id="20" name="Google Shape;20;p4"/>
          <p:cNvSpPr txBox="1"/>
          <p:nvPr/>
        </p:nvSpPr>
        <p:spPr>
          <a:xfrm>
            <a:off x="8104889" y="4825750"/>
            <a:ext cx="5919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Open Sans"/>
                <a:ea typeface="Open Sans"/>
                <a:cs typeface="Open Sans"/>
                <a:sym typeface="Open Sans"/>
              </a:rPr>
              <a:t>‹#›</a:t>
            </a:fld>
            <a:endParaRPr sz="600">
              <a:solidFill>
                <a:schemeClr val="lt1"/>
              </a:solidFill>
              <a:latin typeface="Open Sans"/>
              <a:ea typeface="Open Sans"/>
              <a:cs typeface="Open Sans"/>
              <a:sym typeface="Open Sans"/>
            </a:endParaRPr>
          </a:p>
        </p:txBody>
      </p:sp>
      <p:sp>
        <p:nvSpPr>
          <p:cNvPr id="21" name="Google Shape;21;p4"/>
          <p:cNvSpPr txBox="1">
            <a:spLocks noGrp="1"/>
          </p:cNvSpPr>
          <p:nvPr>
            <p:ph type="ctrTitle"/>
          </p:nvPr>
        </p:nvSpPr>
        <p:spPr>
          <a:xfrm>
            <a:off x="431250" y="596950"/>
            <a:ext cx="8265600" cy="2352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1pPr>
            <a:lvl2pPr lvl="1"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2pPr>
            <a:lvl3pPr lvl="2"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3pPr>
            <a:lvl4pPr lvl="3"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4pPr>
            <a:lvl5pPr lvl="4"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5pPr>
            <a:lvl6pPr lvl="5"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6pPr>
            <a:lvl7pPr lvl="6"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7pPr>
            <a:lvl8pPr lvl="7"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8pPr>
            <a:lvl9pPr lvl="8" rtl="0">
              <a:spcBef>
                <a:spcPts val="0"/>
              </a:spcBef>
              <a:spcAft>
                <a:spcPts val="0"/>
              </a:spcAft>
              <a:buClr>
                <a:schemeClr val="lt1"/>
              </a:buClr>
              <a:buSzPts val="4800"/>
              <a:buFont typeface="Roboto Mono SemiBold"/>
              <a:buNone/>
              <a:defRPr sz="4800">
                <a:solidFill>
                  <a:schemeClr val="lt1"/>
                </a:solidFill>
                <a:latin typeface="Roboto Mono SemiBold"/>
                <a:ea typeface="Roboto Mono SemiBold"/>
                <a:cs typeface="Roboto Mono SemiBold"/>
                <a:sym typeface="Roboto Mono SemiBold"/>
              </a:defRPr>
            </a:lvl9pPr>
          </a:lstStyle>
          <a:p>
            <a:r>
              <a:rPr lang="en-US"/>
              <a:t>Click to edit Master title style</a:t>
            </a:r>
            <a:endParaRPr/>
          </a:p>
        </p:txBody>
      </p:sp>
      <p:sp>
        <p:nvSpPr>
          <p:cNvPr id="22" name="Google Shape;22;p4"/>
          <p:cNvSpPr txBox="1">
            <a:spLocks noGrp="1"/>
          </p:cNvSpPr>
          <p:nvPr>
            <p:ph type="subTitle" idx="1"/>
          </p:nvPr>
        </p:nvSpPr>
        <p:spPr>
          <a:xfrm>
            <a:off x="431250" y="2986525"/>
            <a:ext cx="8265600" cy="792600"/>
          </a:xfrm>
          <a:prstGeom prst="rect">
            <a:avLst/>
          </a:prstGeom>
        </p:spPr>
        <p:txBody>
          <a:bodyPr spcFirstLastPara="1" wrap="square" lIns="91425" tIns="91425" rIns="91425" bIns="91425" anchor="t" anchorCtr="0">
            <a:normAutofit/>
          </a:bodyPr>
          <a:lstStyle>
            <a:lvl1pPr lvl="0" rtl="0">
              <a:lnSpc>
                <a:spcPct val="115000"/>
              </a:lnSpc>
              <a:spcBef>
                <a:spcPts val="0"/>
              </a:spcBef>
              <a:spcAft>
                <a:spcPts val="0"/>
              </a:spcAft>
              <a:buClr>
                <a:srgbClr val="E7E1FF"/>
              </a:buClr>
              <a:buSzPts val="1400"/>
              <a:buFont typeface="Poppins"/>
              <a:buNone/>
              <a:defRPr sz="1400">
                <a:solidFill>
                  <a:srgbClr val="E7E1FF"/>
                </a:solidFill>
                <a:latin typeface="Poppins"/>
                <a:ea typeface="Poppins"/>
                <a:cs typeface="Poppins"/>
                <a:sym typeface="Poppins"/>
              </a:defRPr>
            </a:lvl1pPr>
            <a:lvl2pPr lvl="1"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2pPr>
            <a:lvl3pPr lvl="2"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3pPr>
            <a:lvl4pPr lvl="3"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4pPr>
            <a:lvl5pPr lvl="4"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5pPr>
            <a:lvl6pPr lvl="5"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6pPr>
            <a:lvl7pPr lvl="6"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7pPr>
            <a:lvl8pPr lvl="7"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8pPr>
            <a:lvl9pPr lvl="8" rtl="0">
              <a:lnSpc>
                <a:spcPct val="115000"/>
              </a:lnSpc>
              <a:spcBef>
                <a:spcPts val="0"/>
              </a:spcBef>
              <a:spcAft>
                <a:spcPts val="0"/>
              </a:spcAft>
              <a:buClr>
                <a:srgbClr val="E7E1FF"/>
              </a:buClr>
              <a:buSzPts val="1400"/>
              <a:buFont typeface="Poppins"/>
              <a:buNone/>
              <a:defRPr>
                <a:solidFill>
                  <a:srgbClr val="E7E1FF"/>
                </a:solidFill>
                <a:latin typeface="Poppins"/>
                <a:ea typeface="Poppins"/>
                <a:cs typeface="Poppins"/>
                <a:sym typeface="Poppins"/>
              </a:defRPr>
            </a:lvl9pPr>
          </a:lstStyle>
          <a:p>
            <a:r>
              <a:rPr lang="en-US"/>
              <a:t>Click to edit Master subtitle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body" idx="1"/>
          </p:nvPr>
        </p:nvSpPr>
        <p:spPr>
          <a:xfrm>
            <a:off x="431250" y="923875"/>
            <a:ext cx="8265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rgbClr val="5248DD"/>
              </a:buClr>
              <a:buSzPts val="1600"/>
              <a:buFont typeface="Poppins"/>
              <a:buChar char="●"/>
              <a:defRPr sz="1600">
                <a:latin typeface="Poppins"/>
                <a:ea typeface="Poppins"/>
                <a:cs typeface="Poppins"/>
                <a:sym typeface="Poppins"/>
              </a:defRPr>
            </a:lvl1pPr>
            <a:lvl2pPr marL="914400" lvl="1" indent="-304800">
              <a:spcBef>
                <a:spcPts val="0"/>
              </a:spcBef>
              <a:spcAft>
                <a:spcPts val="0"/>
              </a:spcAft>
              <a:buSzPts val="1200"/>
              <a:buFont typeface="Poppins"/>
              <a:buChar char="○"/>
              <a:defRPr sz="1200">
                <a:latin typeface="Poppins"/>
                <a:ea typeface="Poppins"/>
                <a:cs typeface="Poppins"/>
                <a:sym typeface="Poppins"/>
              </a:defRPr>
            </a:lvl2pPr>
            <a:lvl3pPr marL="1371600" lvl="2" indent="-304800">
              <a:spcBef>
                <a:spcPts val="0"/>
              </a:spcBef>
              <a:spcAft>
                <a:spcPts val="0"/>
              </a:spcAft>
              <a:buSzPts val="1200"/>
              <a:buFont typeface="Poppins"/>
              <a:buChar char="■"/>
              <a:defRPr sz="1200">
                <a:latin typeface="Poppins"/>
                <a:ea typeface="Poppins"/>
                <a:cs typeface="Poppins"/>
                <a:sym typeface="Poppins"/>
              </a:defRPr>
            </a:lvl3pPr>
            <a:lvl4pPr marL="1828800" lvl="3" indent="-304800">
              <a:spcBef>
                <a:spcPts val="0"/>
              </a:spcBef>
              <a:spcAft>
                <a:spcPts val="0"/>
              </a:spcAft>
              <a:buSzPts val="1200"/>
              <a:buFont typeface="Poppins"/>
              <a:buChar char="●"/>
              <a:defRPr sz="1200">
                <a:latin typeface="Poppins"/>
                <a:ea typeface="Poppins"/>
                <a:cs typeface="Poppins"/>
                <a:sym typeface="Poppins"/>
              </a:defRPr>
            </a:lvl4pPr>
            <a:lvl5pPr marL="2286000" lvl="4" indent="-304800">
              <a:spcBef>
                <a:spcPts val="0"/>
              </a:spcBef>
              <a:spcAft>
                <a:spcPts val="0"/>
              </a:spcAft>
              <a:buSzPts val="1200"/>
              <a:buFont typeface="Poppins"/>
              <a:buChar char="○"/>
              <a:defRPr sz="1200">
                <a:latin typeface="Poppins"/>
                <a:ea typeface="Poppins"/>
                <a:cs typeface="Poppins"/>
                <a:sym typeface="Poppins"/>
              </a:defRPr>
            </a:lvl5pPr>
            <a:lvl6pPr marL="2743200" lvl="5" indent="-304800">
              <a:spcBef>
                <a:spcPts val="0"/>
              </a:spcBef>
              <a:spcAft>
                <a:spcPts val="0"/>
              </a:spcAft>
              <a:buSzPts val="1200"/>
              <a:buFont typeface="Poppins"/>
              <a:buChar char="■"/>
              <a:defRPr sz="1200">
                <a:latin typeface="Poppins"/>
                <a:ea typeface="Poppins"/>
                <a:cs typeface="Poppins"/>
                <a:sym typeface="Poppins"/>
              </a:defRPr>
            </a:lvl6pPr>
            <a:lvl7pPr marL="3200400" lvl="6" indent="-304800">
              <a:spcBef>
                <a:spcPts val="0"/>
              </a:spcBef>
              <a:spcAft>
                <a:spcPts val="0"/>
              </a:spcAft>
              <a:buSzPts val="1200"/>
              <a:buFont typeface="Poppins"/>
              <a:buChar char="●"/>
              <a:defRPr sz="1200">
                <a:latin typeface="Poppins"/>
                <a:ea typeface="Poppins"/>
                <a:cs typeface="Poppins"/>
                <a:sym typeface="Poppins"/>
              </a:defRPr>
            </a:lvl7pPr>
            <a:lvl8pPr marL="3657600" lvl="7" indent="-304800">
              <a:spcBef>
                <a:spcPts val="0"/>
              </a:spcBef>
              <a:spcAft>
                <a:spcPts val="0"/>
              </a:spcAft>
              <a:buSzPts val="1200"/>
              <a:buFont typeface="Poppins"/>
              <a:buChar char="○"/>
              <a:defRPr sz="1200">
                <a:latin typeface="Poppins"/>
                <a:ea typeface="Poppins"/>
                <a:cs typeface="Poppins"/>
                <a:sym typeface="Poppins"/>
              </a:defRPr>
            </a:lvl8pPr>
            <a:lvl9pPr marL="4114800" lvl="8" indent="-304800">
              <a:spcBef>
                <a:spcPts val="0"/>
              </a:spcBef>
              <a:spcAft>
                <a:spcPts val="0"/>
              </a:spcAft>
              <a:buSzPts val="1200"/>
              <a:buFont typeface="Poppins"/>
              <a:buChar char="■"/>
              <a:defRPr sz="1200">
                <a:latin typeface="Poppins"/>
                <a:ea typeface="Poppins"/>
                <a:cs typeface="Poppins"/>
                <a:sym typeface="Poppins"/>
              </a:defRPr>
            </a:lvl9pPr>
          </a:lstStyle>
          <a:p>
            <a:pPr lvl="0"/>
            <a:r>
              <a:rPr lang="en-US"/>
              <a:t>Click to edit Master text styles</a:t>
            </a:r>
          </a:p>
        </p:txBody>
      </p:sp>
      <p:cxnSp>
        <p:nvCxnSpPr>
          <p:cNvPr id="25" name="Google Shape;25;p5"/>
          <p:cNvCxnSpPr/>
          <p:nvPr/>
        </p:nvCxnSpPr>
        <p:spPr>
          <a:xfrm>
            <a:off x="431253" y="4781200"/>
            <a:ext cx="8265600" cy="0"/>
          </a:xfrm>
          <a:prstGeom prst="straightConnector1">
            <a:avLst/>
          </a:prstGeom>
          <a:noFill/>
          <a:ln w="12700" cap="flat" cmpd="sng">
            <a:solidFill>
              <a:srgbClr val="E7E1FF"/>
            </a:solidFill>
            <a:prstDash val="solid"/>
            <a:miter lim="800000"/>
            <a:headEnd type="none" w="sm" len="sm"/>
            <a:tailEnd type="none" w="sm" len="sm"/>
          </a:ln>
        </p:spPr>
      </p:cxnSp>
      <p:sp>
        <p:nvSpPr>
          <p:cNvPr id="26" name="Google Shape;26;p5"/>
          <p:cNvSpPr txBox="1">
            <a:spLocks noGrp="1"/>
          </p:cNvSpPr>
          <p:nvPr>
            <p:ph type="title"/>
          </p:nvPr>
        </p:nvSpPr>
        <p:spPr>
          <a:xfrm>
            <a:off x="431250" y="140225"/>
            <a:ext cx="74229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1pPr>
            <a:lvl2pPr lvl="1"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2pPr>
            <a:lvl3pPr lvl="2"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3pPr>
            <a:lvl4pPr lvl="3"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4pPr>
            <a:lvl5pPr lvl="4"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5pPr>
            <a:lvl6pPr lvl="5"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6pPr>
            <a:lvl7pPr lvl="6"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7pPr>
            <a:lvl8pPr lvl="7"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8pPr>
            <a:lvl9pPr lvl="8"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9pPr>
          </a:lstStyle>
          <a:p>
            <a:r>
              <a:rPr lang="en-US"/>
              <a:t>Click to edit Master title style</a:t>
            </a:r>
            <a:endParaRPr/>
          </a:p>
        </p:txBody>
      </p:sp>
      <p:pic>
        <p:nvPicPr>
          <p:cNvPr id="27" name="Google Shape;27;p5"/>
          <p:cNvPicPr preferRelativeResize="0"/>
          <p:nvPr/>
        </p:nvPicPr>
        <p:blipFill>
          <a:blip r:embed="rId3">
            <a:alphaModFix/>
          </a:blip>
          <a:stretch>
            <a:fillRect/>
          </a:stretch>
        </p:blipFill>
        <p:spPr>
          <a:xfrm>
            <a:off x="8104853" y="272813"/>
            <a:ext cx="591997" cy="287725"/>
          </a:xfrm>
          <a:prstGeom prst="rect">
            <a:avLst/>
          </a:prstGeom>
          <a:noFill/>
          <a:ln>
            <a:noFill/>
          </a:ln>
        </p:spPr>
      </p:pic>
      <p:sp>
        <p:nvSpPr>
          <p:cNvPr id="28" name="Google Shape;28;p5"/>
          <p:cNvSpPr txBox="1"/>
          <p:nvPr/>
        </p:nvSpPr>
        <p:spPr>
          <a:xfrm>
            <a:off x="8104889" y="4825750"/>
            <a:ext cx="5919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z="600">
                <a:solidFill>
                  <a:srgbClr val="666666"/>
                </a:solidFill>
                <a:latin typeface="Open Sans"/>
                <a:ea typeface="Open Sans"/>
                <a:cs typeface="Open Sans"/>
                <a:sym typeface="Open Sans"/>
              </a:rPr>
              <a:t>‹#›</a:t>
            </a:fld>
            <a:endParaRPr sz="600">
              <a:solidFill>
                <a:srgbClr val="666666"/>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1">
  <p:cSld name="CUSTOM">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body" idx="1"/>
          </p:nvPr>
        </p:nvSpPr>
        <p:spPr>
          <a:xfrm>
            <a:off x="431250" y="1152475"/>
            <a:ext cx="82656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rgbClr val="5248DD"/>
              </a:buClr>
              <a:buSzPts val="1600"/>
              <a:buFont typeface="Poppins"/>
              <a:buChar char="●"/>
              <a:defRPr sz="1600">
                <a:latin typeface="Poppins"/>
                <a:ea typeface="Poppins"/>
                <a:cs typeface="Poppins"/>
                <a:sym typeface="Poppins"/>
              </a:defRPr>
            </a:lvl1pPr>
            <a:lvl2pPr marL="914400" lvl="1" indent="-304800" rtl="0">
              <a:spcBef>
                <a:spcPts val="0"/>
              </a:spcBef>
              <a:spcAft>
                <a:spcPts val="0"/>
              </a:spcAft>
              <a:buSzPts val="1200"/>
              <a:buFont typeface="Poppins"/>
              <a:buChar char="○"/>
              <a:defRPr sz="1200">
                <a:latin typeface="Poppins"/>
                <a:ea typeface="Poppins"/>
                <a:cs typeface="Poppins"/>
                <a:sym typeface="Poppins"/>
              </a:defRPr>
            </a:lvl2pPr>
            <a:lvl3pPr marL="1371600" lvl="2" indent="-304800" rtl="0">
              <a:spcBef>
                <a:spcPts val="0"/>
              </a:spcBef>
              <a:spcAft>
                <a:spcPts val="0"/>
              </a:spcAft>
              <a:buSzPts val="1200"/>
              <a:buFont typeface="Poppins"/>
              <a:buChar char="■"/>
              <a:defRPr sz="1200">
                <a:latin typeface="Poppins"/>
                <a:ea typeface="Poppins"/>
                <a:cs typeface="Poppins"/>
                <a:sym typeface="Poppins"/>
              </a:defRPr>
            </a:lvl3pPr>
            <a:lvl4pPr marL="1828800" lvl="3" indent="-304800" rtl="0">
              <a:spcBef>
                <a:spcPts val="0"/>
              </a:spcBef>
              <a:spcAft>
                <a:spcPts val="0"/>
              </a:spcAft>
              <a:buSzPts val="1200"/>
              <a:buFont typeface="Poppins"/>
              <a:buChar char="●"/>
              <a:defRPr sz="1200">
                <a:latin typeface="Poppins"/>
                <a:ea typeface="Poppins"/>
                <a:cs typeface="Poppins"/>
                <a:sym typeface="Poppins"/>
              </a:defRPr>
            </a:lvl4pPr>
            <a:lvl5pPr marL="2286000" lvl="4" indent="-304800" rtl="0">
              <a:spcBef>
                <a:spcPts val="0"/>
              </a:spcBef>
              <a:spcAft>
                <a:spcPts val="0"/>
              </a:spcAft>
              <a:buSzPts val="1200"/>
              <a:buFont typeface="Poppins"/>
              <a:buChar char="○"/>
              <a:defRPr sz="1200">
                <a:latin typeface="Poppins"/>
                <a:ea typeface="Poppins"/>
                <a:cs typeface="Poppins"/>
                <a:sym typeface="Poppins"/>
              </a:defRPr>
            </a:lvl5pPr>
            <a:lvl6pPr marL="2743200" lvl="5" indent="-304800" rtl="0">
              <a:spcBef>
                <a:spcPts val="0"/>
              </a:spcBef>
              <a:spcAft>
                <a:spcPts val="0"/>
              </a:spcAft>
              <a:buSzPts val="1200"/>
              <a:buFont typeface="Poppins"/>
              <a:buChar char="■"/>
              <a:defRPr sz="1200">
                <a:latin typeface="Poppins"/>
                <a:ea typeface="Poppins"/>
                <a:cs typeface="Poppins"/>
                <a:sym typeface="Poppins"/>
              </a:defRPr>
            </a:lvl6pPr>
            <a:lvl7pPr marL="3200400" lvl="6" indent="-304800" rtl="0">
              <a:spcBef>
                <a:spcPts val="0"/>
              </a:spcBef>
              <a:spcAft>
                <a:spcPts val="0"/>
              </a:spcAft>
              <a:buSzPts val="1200"/>
              <a:buFont typeface="Poppins"/>
              <a:buChar char="●"/>
              <a:defRPr sz="1200">
                <a:latin typeface="Poppins"/>
                <a:ea typeface="Poppins"/>
                <a:cs typeface="Poppins"/>
                <a:sym typeface="Poppins"/>
              </a:defRPr>
            </a:lvl7pPr>
            <a:lvl8pPr marL="3657600" lvl="7" indent="-304800" rtl="0">
              <a:spcBef>
                <a:spcPts val="0"/>
              </a:spcBef>
              <a:spcAft>
                <a:spcPts val="0"/>
              </a:spcAft>
              <a:buSzPts val="1200"/>
              <a:buFont typeface="Poppins"/>
              <a:buChar char="○"/>
              <a:defRPr sz="1200">
                <a:latin typeface="Poppins"/>
                <a:ea typeface="Poppins"/>
                <a:cs typeface="Poppins"/>
                <a:sym typeface="Poppins"/>
              </a:defRPr>
            </a:lvl8pPr>
            <a:lvl9pPr marL="4114800" lvl="8" indent="-304800" rtl="0">
              <a:spcBef>
                <a:spcPts val="0"/>
              </a:spcBef>
              <a:spcAft>
                <a:spcPts val="0"/>
              </a:spcAft>
              <a:buSzPts val="1200"/>
              <a:buFont typeface="Poppins"/>
              <a:buChar char="■"/>
              <a:defRPr sz="1200">
                <a:latin typeface="Poppins"/>
                <a:ea typeface="Poppins"/>
                <a:cs typeface="Poppins"/>
                <a:sym typeface="Poppins"/>
              </a:defRPr>
            </a:lvl9pPr>
          </a:lstStyle>
          <a:p>
            <a:pPr lvl="0"/>
            <a:r>
              <a:rPr lang="en-US"/>
              <a:t>Click to edit Master text styles</a:t>
            </a:r>
          </a:p>
        </p:txBody>
      </p:sp>
      <p:cxnSp>
        <p:nvCxnSpPr>
          <p:cNvPr id="31" name="Google Shape;31;p6"/>
          <p:cNvCxnSpPr/>
          <p:nvPr/>
        </p:nvCxnSpPr>
        <p:spPr>
          <a:xfrm>
            <a:off x="431253" y="4781200"/>
            <a:ext cx="8265600" cy="0"/>
          </a:xfrm>
          <a:prstGeom prst="straightConnector1">
            <a:avLst/>
          </a:prstGeom>
          <a:noFill/>
          <a:ln w="12700" cap="flat" cmpd="sng">
            <a:solidFill>
              <a:srgbClr val="E7E1FF"/>
            </a:solidFill>
            <a:prstDash val="solid"/>
            <a:miter lim="800000"/>
            <a:headEnd type="none" w="sm" len="sm"/>
            <a:tailEnd type="none" w="sm" len="sm"/>
          </a:ln>
        </p:spPr>
      </p:cxnSp>
      <p:sp>
        <p:nvSpPr>
          <p:cNvPr id="32" name="Google Shape;32;p6"/>
          <p:cNvSpPr txBox="1">
            <a:spLocks noGrp="1"/>
          </p:cNvSpPr>
          <p:nvPr>
            <p:ph type="title"/>
          </p:nvPr>
        </p:nvSpPr>
        <p:spPr>
          <a:xfrm>
            <a:off x="431250" y="140225"/>
            <a:ext cx="74229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1pPr>
            <a:lvl2pPr lvl="1"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2pPr>
            <a:lvl3pPr lvl="2"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3pPr>
            <a:lvl4pPr lvl="3"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4pPr>
            <a:lvl5pPr lvl="4"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5pPr>
            <a:lvl6pPr lvl="5"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6pPr>
            <a:lvl7pPr lvl="6"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7pPr>
            <a:lvl8pPr lvl="7"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8pPr>
            <a:lvl9pPr lvl="8" rtl="0">
              <a:spcBef>
                <a:spcPts val="0"/>
              </a:spcBef>
              <a:spcAft>
                <a:spcPts val="0"/>
              </a:spcAft>
              <a:buClr>
                <a:srgbClr val="5248DD"/>
              </a:buClr>
              <a:buSzPts val="2400"/>
              <a:buFont typeface="Roboto Mono SemiBold"/>
              <a:buNone/>
              <a:defRPr sz="2400">
                <a:solidFill>
                  <a:srgbClr val="5248DD"/>
                </a:solidFill>
                <a:latin typeface="Roboto Mono SemiBold"/>
                <a:ea typeface="Roboto Mono SemiBold"/>
                <a:cs typeface="Roboto Mono SemiBold"/>
                <a:sym typeface="Roboto Mono SemiBold"/>
              </a:defRPr>
            </a:lvl9pPr>
          </a:lstStyle>
          <a:p>
            <a:r>
              <a:rPr lang="en-US"/>
              <a:t>Click to edit Master title style</a:t>
            </a:r>
            <a:endParaRPr/>
          </a:p>
        </p:txBody>
      </p:sp>
      <p:pic>
        <p:nvPicPr>
          <p:cNvPr id="33" name="Google Shape;33;p6"/>
          <p:cNvPicPr preferRelativeResize="0"/>
          <p:nvPr/>
        </p:nvPicPr>
        <p:blipFill>
          <a:blip r:embed="rId3">
            <a:alphaModFix/>
          </a:blip>
          <a:stretch>
            <a:fillRect/>
          </a:stretch>
        </p:blipFill>
        <p:spPr>
          <a:xfrm>
            <a:off x="8104853" y="272813"/>
            <a:ext cx="591997" cy="287725"/>
          </a:xfrm>
          <a:prstGeom prst="rect">
            <a:avLst/>
          </a:prstGeom>
          <a:noFill/>
          <a:ln>
            <a:noFill/>
          </a:ln>
        </p:spPr>
      </p:pic>
      <p:sp>
        <p:nvSpPr>
          <p:cNvPr id="34" name="Google Shape;34;p6"/>
          <p:cNvSpPr txBox="1"/>
          <p:nvPr/>
        </p:nvSpPr>
        <p:spPr>
          <a:xfrm>
            <a:off x="8104889" y="4825750"/>
            <a:ext cx="5919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z="600">
                <a:solidFill>
                  <a:srgbClr val="666666"/>
                </a:solidFill>
                <a:latin typeface="Open Sans"/>
                <a:ea typeface="Open Sans"/>
                <a:cs typeface="Open Sans"/>
                <a:sym typeface="Open Sans"/>
              </a:rPr>
              <a:t>‹#›</a:t>
            </a:fld>
            <a:endParaRPr sz="600">
              <a:solidFill>
                <a:srgbClr val="666666"/>
              </a:solidFill>
              <a:latin typeface="Open Sans"/>
              <a:ea typeface="Open Sans"/>
              <a:cs typeface="Open Sans"/>
              <a:sym typeface="Open Sans"/>
            </a:endParaRPr>
          </a:p>
        </p:txBody>
      </p:sp>
      <p:sp>
        <p:nvSpPr>
          <p:cNvPr id="35" name="Google Shape;35;p6"/>
          <p:cNvSpPr txBox="1">
            <a:spLocks noGrp="1"/>
          </p:cNvSpPr>
          <p:nvPr>
            <p:ph type="title" idx="2"/>
          </p:nvPr>
        </p:nvSpPr>
        <p:spPr>
          <a:xfrm>
            <a:off x="431250" y="592800"/>
            <a:ext cx="7422900" cy="4356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5248DD"/>
              </a:buClr>
              <a:buSzPts val="1200"/>
              <a:buFont typeface="Poppins"/>
              <a:buNone/>
              <a:defRPr sz="1200">
                <a:solidFill>
                  <a:srgbClr val="5248DD"/>
                </a:solidFill>
                <a:latin typeface="Poppins"/>
                <a:ea typeface="Poppins"/>
                <a:cs typeface="Poppins"/>
                <a:sym typeface="Poppins"/>
              </a:defRPr>
            </a:lvl1pPr>
            <a:lvl2pPr lvl="1" rtl="0">
              <a:spcBef>
                <a:spcPts val="0"/>
              </a:spcBef>
              <a:spcAft>
                <a:spcPts val="0"/>
              </a:spcAft>
              <a:buClr>
                <a:srgbClr val="5248DD"/>
              </a:buClr>
              <a:buSzPts val="1200"/>
              <a:buFont typeface="Poppins"/>
              <a:buNone/>
              <a:defRPr sz="1200">
                <a:solidFill>
                  <a:srgbClr val="5248DD"/>
                </a:solidFill>
                <a:latin typeface="Poppins"/>
                <a:ea typeface="Poppins"/>
                <a:cs typeface="Poppins"/>
                <a:sym typeface="Poppins"/>
              </a:defRPr>
            </a:lvl2pPr>
            <a:lvl3pPr lvl="2" rtl="0">
              <a:spcBef>
                <a:spcPts val="0"/>
              </a:spcBef>
              <a:spcAft>
                <a:spcPts val="0"/>
              </a:spcAft>
              <a:buClr>
                <a:srgbClr val="5248DD"/>
              </a:buClr>
              <a:buSzPts val="1200"/>
              <a:buFont typeface="Poppins"/>
              <a:buNone/>
              <a:defRPr sz="1200">
                <a:solidFill>
                  <a:srgbClr val="5248DD"/>
                </a:solidFill>
                <a:latin typeface="Poppins"/>
                <a:ea typeface="Poppins"/>
                <a:cs typeface="Poppins"/>
                <a:sym typeface="Poppins"/>
              </a:defRPr>
            </a:lvl3pPr>
            <a:lvl4pPr lvl="3" rtl="0">
              <a:spcBef>
                <a:spcPts val="0"/>
              </a:spcBef>
              <a:spcAft>
                <a:spcPts val="0"/>
              </a:spcAft>
              <a:buClr>
                <a:srgbClr val="5248DD"/>
              </a:buClr>
              <a:buSzPts val="1200"/>
              <a:buFont typeface="Poppins"/>
              <a:buNone/>
              <a:defRPr sz="1200">
                <a:solidFill>
                  <a:srgbClr val="5248DD"/>
                </a:solidFill>
                <a:latin typeface="Poppins"/>
                <a:ea typeface="Poppins"/>
                <a:cs typeface="Poppins"/>
                <a:sym typeface="Poppins"/>
              </a:defRPr>
            </a:lvl4pPr>
            <a:lvl5pPr lvl="4" rtl="0">
              <a:spcBef>
                <a:spcPts val="0"/>
              </a:spcBef>
              <a:spcAft>
                <a:spcPts val="0"/>
              </a:spcAft>
              <a:buClr>
                <a:srgbClr val="5248DD"/>
              </a:buClr>
              <a:buSzPts val="1200"/>
              <a:buFont typeface="Poppins"/>
              <a:buNone/>
              <a:defRPr sz="1200">
                <a:solidFill>
                  <a:srgbClr val="5248DD"/>
                </a:solidFill>
                <a:latin typeface="Poppins"/>
                <a:ea typeface="Poppins"/>
                <a:cs typeface="Poppins"/>
                <a:sym typeface="Poppins"/>
              </a:defRPr>
            </a:lvl5pPr>
            <a:lvl6pPr lvl="5" rtl="0">
              <a:spcBef>
                <a:spcPts val="0"/>
              </a:spcBef>
              <a:spcAft>
                <a:spcPts val="0"/>
              </a:spcAft>
              <a:buClr>
                <a:srgbClr val="5248DD"/>
              </a:buClr>
              <a:buSzPts val="1200"/>
              <a:buFont typeface="Poppins"/>
              <a:buNone/>
              <a:defRPr sz="1200">
                <a:solidFill>
                  <a:srgbClr val="5248DD"/>
                </a:solidFill>
                <a:latin typeface="Poppins"/>
                <a:ea typeface="Poppins"/>
                <a:cs typeface="Poppins"/>
                <a:sym typeface="Poppins"/>
              </a:defRPr>
            </a:lvl6pPr>
            <a:lvl7pPr lvl="6" rtl="0">
              <a:spcBef>
                <a:spcPts val="0"/>
              </a:spcBef>
              <a:spcAft>
                <a:spcPts val="0"/>
              </a:spcAft>
              <a:buClr>
                <a:srgbClr val="5248DD"/>
              </a:buClr>
              <a:buSzPts val="1200"/>
              <a:buFont typeface="Poppins"/>
              <a:buNone/>
              <a:defRPr sz="1200">
                <a:solidFill>
                  <a:srgbClr val="5248DD"/>
                </a:solidFill>
                <a:latin typeface="Poppins"/>
                <a:ea typeface="Poppins"/>
                <a:cs typeface="Poppins"/>
                <a:sym typeface="Poppins"/>
              </a:defRPr>
            </a:lvl7pPr>
            <a:lvl8pPr lvl="7" rtl="0">
              <a:spcBef>
                <a:spcPts val="0"/>
              </a:spcBef>
              <a:spcAft>
                <a:spcPts val="0"/>
              </a:spcAft>
              <a:buClr>
                <a:srgbClr val="5248DD"/>
              </a:buClr>
              <a:buSzPts val="1200"/>
              <a:buFont typeface="Poppins"/>
              <a:buNone/>
              <a:defRPr sz="1200">
                <a:solidFill>
                  <a:srgbClr val="5248DD"/>
                </a:solidFill>
                <a:latin typeface="Poppins"/>
                <a:ea typeface="Poppins"/>
                <a:cs typeface="Poppins"/>
                <a:sym typeface="Poppins"/>
              </a:defRPr>
            </a:lvl8pPr>
            <a:lvl9pPr lvl="8" rtl="0">
              <a:spcBef>
                <a:spcPts val="0"/>
              </a:spcBef>
              <a:spcAft>
                <a:spcPts val="0"/>
              </a:spcAft>
              <a:buClr>
                <a:srgbClr val="5248DD"/>
              </a:buClr>
              <a:buSzPts val="1200"/>
              <a:buFont typeface="Poppins"/>
              <a:buNone/>
              <a:defRPr sz="1200">
                <a:solidFill>
                  <a:srgbClr val="5248DD"/>
                </a:solidFill>
                <a:latin typeface="Poppins"/>
                <a:ea typeface="Poppins"/>
                <a:cs typeface="Poppins"/>
                <a:sym typeface="Poppins"/>
              </a:defRPr>
            </a:lvl9pPr>
          </a:lstStyle>
          <a:p>
            <a:r>
              <a:rPr lang="en-US"/>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BULLETIN_CODE_AREA_PICTURE">
  <p:cSld name="TITLE_BULLETIN_CODE_AREA_PICTURE">
    <p:spTree>
      <p:nvGrpSpPr>
        <p:cNvPr id="1" name="Shape 14"/>
        <p:cNvGrpSpPr/>
        <p:nvPr/>
      </p:nvGrpSpPr>
      <p:grpSpPr>
        <a:xfrm>
          <a:off x="0" y="0"/>
          <a:ext cx="0" cy="0"/>
          <a:chOff x="0" y="0"/>
          <a:chExt cx="0" cy="0"/>
        </a:xfrm>
      </p:grpSpPr>
      <p:sp>
        <p:nvSpPr>
          <p:cNvPr id="15" name="Google Shape;15;p43"/>
          <p:cNvSpPr txBox="1">
            <a:spLocks noGrp="1"/>
          </p:cNvSpPr>
          <p:nvPr>
            <p:ph type="title"/>
          </p:nvPr>
        </p:nvSpPr>
        <p:spPr>
          <a:xfrm>
            <a:off x="352009" y="299890"/>
            <a:ext cx="8511555" cy="53070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10141E"/>
              </a:buClr>
              <a:buSzPts val="1800"/>
              <a:buFont typeface="Helvetica Neue"/>
              <a:buNone/>
              <a:defRPr sz="1800" b="1" i="0" u="none" strike="noStrike" cap="none">
                <a:solidFill>
                  <a:srgbClr val="10141E"/>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6" name="Google Shape;16;p43"/>
          <p:cNvSpPr txBox="1">
            <a:spLocks noGrp="1"/>
          </p:cNvSpPr>
          <p:nvPr>
            <p:ph type="body" idx="1"/>
          </p:nvPr>
        </p:nvSpPr>
        <p:spPr>
          <a:xfrm>
            <a:off x="280436" y="556893"/>
            <a:ext cx="8583128" cy="3355975"/>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50000"/>
              </a:lnSpc>
              <a:spcBef>
                <a:spcPts val="0"/>
              </a:spcBef>
              <a:spcAft>
                <a:spcPts val="0"/>
              </a:spcAft>
              <a:buClr>
                <a:srgbClr val="00B0F0"/>
              </a:buClr>
              <a:buSzPts val="1800"/>
              <a:buFont typeface="Arial"/>
              <a:buChar char="•"/>
              <a:defRPr sz="1200" b="0" i="0" u="none" strike="noStrike" cap="none">
                <a:solidFill>
                  <a:srgbClr val="292929"/>
                </a:solidFill>
                <a:latin typeface="Helvetica Neue"/>
                <a:ea typeface="Helvetica Neue"/>
                <a:cs typeface="Helvetica Neue"/>
                <a:sym typeface="Helvetica Neue"/>
              </a:defRPr>
            </a:lvl1pPr>
            <a:lvl2pPr marL="914400" marR="0" lvl="1" indent="-342900" algn="l" rtl="0">
              <a:lnSpc>
                <a:spcPct val="150000"/>
              </a:lnSpc>
              <a:spcBef>
                <a:spcPts val="0"/>
              </a:spcBef>
              <a:spcAft>
                <a:spcPts val="0"/>
              </a:spcAft>
              <a:buClr>
                <a:srgbClr val="00B0F0"/>
              </a:buClr>
              <a:buSzPts val="1800"/>
              <a:buFont typeface="Arial"/>
              <a:buChar char="•"/>
              <a:defRPr sz="1100" b="0" i="0" u="none" strike="noStrike" cap="none">
                <a:solidFill>
                  <a:srgbClr val="292929"/>
                </a:solidFill>
                <a:latin typeface="Helvetica Neue"/>
                <a:ea typeface="Helvetica Neue"/>
                <a:cs typeface="Helvetica Neue"/>
                <a:sym typeface="Helvetica Neue"/>
              </a:defRPr>
            </a:lvl2pPr>
            <a:lvl3pPr marL="1371600" marR="0" lvl="2" indent="-342900" algn="l" rtl="0">
              <a:lnSpc>
                <a:spcPct val="150000"/>
              </a:lnSpc>
              <a:spcBef>
                <a:spcPts val="0"/>
              </a:spcBef>
              <a:spcAft>
                <a:spcPts val="0"/>
              </a:spcAft>
              <a:buClr>
                <a:srgbClr val="00B0F0"/>
              </a:buClr>
              <a:buSzPts val="1800"/>
              <a:buFont typeface="Arial"/>
              <a:buChar char="•"/>
              <a:defRPr sz="1050" b="0" i="0" u="none" strike="noStrike" cap="none">
                <a:solidFill>
                  <a:srgbClr val="292929"/>
                </a:solidFill>
                <a:latin typeface="Helvetica Neue"/>
                <a:ea typeface="Helvetica Neue"/>
                <a:cs typeface="Helvetica Neue"/>
                <a:sym typeface="Helvetica Neue"/>
              </a:defRPr>
            </a:lvl3pPr>
            <a:lvl4pPr marL="1828800" marR="0" lvl="3" indent="-342900" algn="l" rtl="0">
              <a:lnSpc>
                <a:spcPct val="150000"/>
              </a:lnSpc>
              <a:spcBef>
                <a:spcPts val="0"/>
              </a:spcBef>
              <a:spcAft>
                <a:spcPts val="0"/>
              </a:spcAft>
              <a:buClr>
                <a:srgbClr val="00B0F0"/>
              </a:buClr>
              <a:buSzPts val="1800"/>
              <a:buFont typeface="Arial"/>
              <a:buChar char="•"/>
              <a:defRPr sz="1000" b="0" i="0" u="none" strike="noStrike" cap="none">
                <a:solidFill>
                  <a:srgbClr val="292929"/>
                </a:solidFill>
                <a:latin typeface="Helvetica Neue"/>
                <a:ea typeface="Helvetica Neue"/>
                <a:cs typeface="Helvetica Neue"/>
                <a:sym typeface="Helvetica Neue"/>
              </a:defRPr>
            </a:lvl4pPr>
            <a:lvl5pPr marL="2286000" marR="0" lvl="4" indent="-342900" algn="l" rtl="0">
              <a:lnSpc>
                <a:spcPct val="150000"/>
              </a:lnSpc>
              <a:spcBef>
                <a:spcPts val="0"/>
              </a:spcBef>
              <a:spcAft>
                <a:spcPts val="0"/>
              </a:spcAft>
              <a:buClr>
                <a:srgbClr val="00B0F0"/>
              </a:buClr>
              <a:buSzPts val="1800"/>
              <a:buFont typeface="Arial"/>
              <a:buChar char="•"/>
              <a:defRPr sz="900" b="0" i="0" u="none" strike="noStrike" cap="none">
                <a:solidFill>
                  <a:srgbClr val="292929"/>
                </a:solidFill>
                <a:latin typeface="Helvetica Neue"/>
                <a:ea typeface="Helvetica Neue"/>
                <a:cs typeface="Helvetica Neue"/>
                <a:sym typeface="Helvetica Neue"/>
              </a:defRPr>
            </a:lvl5pPr>
            <a:lvl6pPr marL="2743200" marR="0" lvl="5" indent="-342900" algn="l" rtl="0">
              <a:lnSpc>
                <a:spcPct val="115000"/>
              </a:lnSpc>
              <a:spcBef>
                <a:spcPts val="0"/>
              </a:spcBef>
              <a:spcAft>
                <a:spcPts val="0"/>
              </a:spcAft>
              <a:buClr>
                <a:srgbClr val="5D5D5D"/>
              </a:buClr>
              <a:buSzPts val="1800"/>
              <a:buFont typeface="Arial"/>
              <a:buChar char="■"/>
              <a:defRPr sz="1800" b="0" i="0" u="none" strike="noStrike" cap="none">
                <a:solidFill>
                  <a:srgbClr val="5D5D5D"/>
                </a:solidFill>
                <a:latin typeface="Arial"/>
                <a:ea typeface="Arial"/>
                <a:cs typeface="Arial"/>
                <a:sym typeface="Arial"/>
              </a:defRPr>
            </a:lvl6pPr>
            <a:lvl7pPr marL="3200400" marR="0" lvl="6" indent="-342900" algn="l" rtl="0">
              <a:lnSpc>
                <a:spcPct val="115000"/>
              </a:lnSpc>
              <a:spcBef>
                <a:spcPts val="0"/>
              </a:spcBef>
              <a:spcAft>
                <a:spcPts val="0"/>
              </a:spcAft>
              <a:buClr>
                <a:srgbClr val="5D5D5D"/>
              </a:buClr>
              <a:buSzPts val="1800"/>
              <a:buFont typeface="Arial"/>
              <a:buChar char="●"/>
              <a:defRPr sz="1800" b="0" i="0" u="none" strike="noStrike" cap="none">
                <a:solidFill>
                  <a:srgbClr val="5D5D5D"/>
                </a:solidFill>
                <a:latin typeface="Arial"/>
                <a:ea typeface="Arial"/>
                <a:cs typeface="Arial"/>
                <a:sym typeface="Arial"/>
              </a:defRPr>
            </a:lvl7pPr>
            <a:lvl8pPr marL="3657600" marR="0" lvl="7" indent="-342900" algn="l" rtl="0">
              <a:lnSpc>
                <a:spcPct val="115000"/>
              </a:lnSpc>
              <a:spcBef>
                <a:spcPts val="0"/>
              </a:spcBef>
              <a:spcAft>
                <a:spcPts val="0"/>
              </a:spcAft>
              <a:buClr>
                <a:srgbClr val="5D5D5D"/>
              </a:buClr>
              <a:buSzPts val="1800"/>
              <a:buFont typeface="Arial"/>
              <a:buChar char="○"/>
              <a:defRPr sz="1800" b="0" i="0" u="none" strike="noStrike" cap="none">
                <a:solidFill>
                  <a:srgbClr val="5D5D5D"/>
                </a:solidFill>
                <a:latin typeface="Arial"/>
                <a:ea typeface="Arial"/>
                <a:cs typeface="Arial"/>
                <a:sym typeface="Arial"/>
              </a:defRPr>
            </a:lvl8pPr>
            <a:lvl9pPr marL="4114800" marR="0" lvl="8" indent="-342900" algn="l" rtl="0">
              <a:lnSpc>
                <a:spcPct val="115000"/>
              </a:lnSpc>
              <a:spcBef>
                <a:spcPts val="0"/>
              </a:spcBef>
              <a:spcAft>
                <a:spcPts val="0"/>
              </a:spcAft>
              <a:buClr>
                <a:srgbClr val="5D5D5D"/>
              </a:buClr>
              <a:buSzPts val="1800"/>
              <a:buFont typeface="Arial"/>
              <a:buChar char="■"/>
              <a:defRPr sz="1800" b="0" i="0" u="none" strike="noStrike" cap="none">
                <a:solidFill>
                  <a:srgbClr val="5D5D5D"/>
                </a:solidFill>
                <a:latin typeface="Arial"/>
                <a:ea typeface="Arial"/>
                <a:cs typeface="Arial"/>
                <a:sym typeface="Arial"/>
              </a:defRPr>
            </a:lvl9pPr>
          </a:lstStyle>
          <a:p>
            <a:endParaRPr/>
          </a:p>
        </p:txBody>
      </p:sp>
      <p:sp>
        <p:nvSpPr>
          <p:cNvPr id="17" name="Google Shape;17;p43"/>
          <p:cNvSpPr txBox="1"/>
          <p:nvPr/>
        </p:nvSpPr>
        <p:spPr>
          <a:xfrm>
            <a:off x="0" y="5005793"/>
            <a:ext cx="9143999" cy="769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2"/>
              </a:buClr>
              <a:buSzPts val="500"/>
              <a:buFont typeface="Helvetica Neue"/>
              <a:buNone/>
            </a:pPr>
            <a:r>
              <a:rPr lang="en-US" sz="500" b="0" i="0" u="none" strike="noStrike" cap="none">
                <a:solidFill>
                  <a:schemeClr val="dk2"/>
                </a:solidFill>
                <a:latin typeface="Helvetica Neue"/>
                <a:ea typeface="Helvetica Neue"/>
                <a:cs typeface="Helvetica Neue"/>
                <a:sym typeface="Helvetica Neue"/>
              </a:rPr>
              <a:t>Copyright © 2023, PingCAP. All rights reserved.</a:t>
            </a:r>
            <a:endParaRPr/>
          </a:p>
        </p:txBody>
      </p:sp>
      <p:pic>
        <p:nvPicPr>
          <p:cNvPr id="18" name="Google Shape;18;p43" descr="A black background with white text&#10;&#10;Description automatically generated with medium confidence"/>
          <p:cNvPicPr preferRelativeResize="0"/>
          <p:nvPr/>
        </p:nvPicPr>
        <p:blipFill rotWithShape="1">
          <a:blip r:embed="rId2">
            <a:alphaModFix/>
          </a:blip>
          <a:srcRect/>
          <a:stretch/>
        </p:blipFill>
        <p:spPr>
          <a:xfrm>
            <a:off x="7140272" y="4818506"/>
            <a:ext cx="1566408" cy="227866"/>
          </a:xfrm>
          <a:prstGeom prst="rect">
            <a:avLst/>
          </a:prstGeom>
          <a:noFill/>
          <a:ln>
            <a:noFill/>
          </a:ln>
        </p:spPr>
      </p:pic>
    </p:spTree>
    <p:extLst>
      <p:ext uri="{BB962C8B-B14F-4D97-AF65-F5344CB8AC3E}">
        <p14:creationId xmlns:p14="http://schemas.microsoft.com/office/powerpoint/2010/main" val="351586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ogo of clients">
  <p:cSld name="logo of clients">
    <p:spTree>
      <p:nvGrpSpPr>
        <p:cNvPr id="1" name="Shape 72"/>
        <p:cNvGrpSpPr/>
        <p:nvPr/>
      </p:nvGrpSpPr>
      <p:grpSpPr>
        <a:xfrm>
          <a:off x="0" y="0"/>
          <a:ext cx="0" cy="0"/>
          <a:chOff x="0" y="0"/>
          <a:chExt cx="0" cy="0"/>
        </a:xfrm>
      </p:grpSpPr>
      <p:sp>
        <p:nvSpPr>
          <p:cNvPr id="73" name="Google Shape;73;p17"/>
          <p:cNvSpPr/>
          <p:nvPr/>
        </p:nvSpPr>
        <p:spPr>
          <a:xfrm>
            <a:off x="448175" y="919575"/>
            <a:ext cx="654900" cy="92400"/>
          </a:xfrm>
          <a:prstGeom prst="rect">
            <a:avLst/>
          </a:prstGeom>
          <a:solidFill>
            <a:srgbClr val="335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4" name="Google Shape;74;p17"/>
          <p:cNvSpPr txBox="1">
            <a:spLocks noGrp="1"/>
          </p:cNvSpPr>
          <p:nvPr>
            <p:ph type="title"/>
          </p:nvPr>
        </p:nvSpPr>
        <p:spPr>
          <a:xfrm>
            <a:off x="352975" y="293500"/>
            <a:ext cx="4916100" cy="755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Font typeface="Helvetica Neue"/>
              <a:buNone/>
              <a:defRPr sz="3000" b="1">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5" name="Google Shape;75;p17"/>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lvl1pPr marL="0" lvl="0" indent="0" algn="r">
              <a:lnSpc>
                <a:spcPct val="100000"/>
              </a:lnSpc>
              <a:spcBef>
                <a:spcPts val="0"/>
              </a:spcBef>
              <a:spcAft>
                <a:spcPts val="0"/>
              </a:spcAft>
              <a:buSzPts val="1300"/>
              <a:buNone/>
              <a:defRPr sz="1300" b="0" i="0" u="none" strike="noStrike" cap="none">
                <a:solidFill>
                  <a:schemeClr val="dk2"/>
                </a:solidFill>
                <a:latin typeface="Arial"/>
                <a:ea typeface="Arial"/>
                <a:cs typeface="Arial"/>
                <a:sym typeface="Arial"/>
              </a:defRPr>
            </a:lvl1pPr>
            <a:lvl2pPr marL="0" lvl="1" indent="0" algn="r">
              <a:lnSpc>
                <a:spcPct val="100000"/>
              </a:lnSpc>
              <a:spcBef>
                <a:spcPts val="0"/>
              </a:spcBef>
              <a:spcAft>
                <a:spcPts val="0"/>
              </a:spcAft>
              <a:buSzPts val="1300"/>
              <a:buNone/>
              <a:defRPr sz="1300" b="0" i="0" u="none" strike="noStrike" cap="none">
                <a:solidFill>
                  <a:schemeClr val="dk2"/>
                </a:solidFill>
                <a:latin typeface="Arial"/>
                <a:ea typeface="Arial"/>
                <a:cs typeface="Arial"/>
                <a:sym typeface="Arial"/>
              </a:defRPr>
            </a:lvl2pPr>
            <a:lvl3pPr marL="0" lvl="2" indent="0" algn="r">
              <a:lnSpc>
                <a:spcPct val="100000"/>
              </a:lnSpc>
              <a:spcBef>
                <a:spcPts val="0"/>
              </a:spcBef>
              <a:spcAft>
                <a:spcPts val="0"/>
              </a:spcAft>
              <a:buSzPts val="1300"/>
              <a:buNone/>
              <a:defRPr sz="1300" b="0" i="0" u="none" strike="noStrike" cap="none">
                <a:solidFill>
                  <a:schemeClr val="dk2"/>
                </a:solidFill>
                <a:latin typeface="Arial"/>
                <a:ea typeface="Arial"/>
                <a:cs typeface="Arial"/>
                <a:sym typeface="Arial"/>
              </a:defRPr>
            </a:lvl3pPr>
            <a:lvl4pPr marL="0" lvl="3" indent="0" algn="r">
              <a:lnSpc>
                <a:spcPct val="100000"/>
              </a:lnSpc>
              <a:spcBef>
                <a:spcPts val="0"/>
              </a:spcBef>
              <a:spcAft>
                <a:spcPts val="0"/>
              </a:spcAft>
              <a:buSzPts val="1300"/>
              <a:buNone/>
              <a:defRPr sz="1300" b="0" i="0" u="none" strike="noStrike" cap="none">
                <a:solidFill>
                  <a:schemeClr val="dk2"/>
                </a:solidFill>
                <a:latin typeface="Arial"/>
                <a:ea typeface="Arial"/>
                <a:cs typeface="Arial"/>
                <a:sym typeface="Arial"/>
              </a:defRPr>
            </a:lvl4pPr>
            <a:lvl5pPr marL="0" lvl="4" indent="0" algn="r">
              <a:lnSpc>
                <a:spcPct val="100000"/>
              </a:lnSpc>
              <a:spcBef>
                <a:spcPts val="0"/>
              </a:spcBef>
              <a:spcAft>
                <a:spcPts val="0"/>
              </a:spcAft>
              <a:buSzPts val="1300"/>
              <a:buNone/>
              <a:defRPr sz="1300" b="0" i="0" u="none" strike="noStrike" cap="none">
                <a:solidFill>
                  <a:schemeClr val="dk2"/>
                </a:solidFill>
                <a:latin typeface="Arial"/>
                <a:ea typeface="Arial"/>
                <a:cs typeface="Arial"/>
                <a:sym typeface="Arial"/>
              </a:defRPr>
            </a:lvl5pPr>
            <a:lvl6pPr marL="0" lvl="5" indent="0" algn="r">
              <a:lnSpc>
                <a:spcPct val="100000"/>
              </a:lnSpc>
              <a:spcBef>
                <a:spcPts val="0"/>
              </a:spcBef>
              <a:spcAft>
                <a:spcPts val="0"/>
              </a:spcAft>
              <a:buSzPts val="1300"/>
              <a:buNone/>
              <a:defRPr sz="1300" b="0" i="0" u="none" strike="noStrike" cap="none">
                <a:solidFill>
                  <a:schemeClr val="dk2"/>
                </a:solidFill>
                <a:latin typeface="Arial"/>
                <a:ea typeface="Arial"/>
                <a:cs typeface="Arial"/>
                <a:sym typeface="Arial"/>
              </a:defRPr>
            </a:lvl6pPr>
            <a:lvl7pPr marL="0" lvl="6" indent="0" algn="r">
              <a:lnSpc>
                <a:spcPct val="100000"/>
              </a:lnSpc>
              <a:spcBef>
                <a:spcPts val="0"/>
              </a:spcBef>
              <a:spcAft>
                <a:spcPts val="0"/>
              </a:spcAft>
              <a:buSzPts val="1300"/>
              <a:buNone/>
              <a:defRPr sz="1300" b="0" i="0" u="none" strike="noStrike" cap="none">
                <a:solidFill>
                  <a:schemeClr val="dk2"/>
                </a:solidFill>
                <a:latin typeface="Arial"/>
                <a:ea typeface="Arial"/>
                <a:cs typeface="Arial"/>
                <a:sym typeface="Arial"/>
              </a:defRPr>
            </a:lvl7pPr>
            <a:lvl8pPr marL="0" lvl="7" indent="0" algn="r">
              <a:lnSpc>
                <a:spcPct val="100000"/>
              </a:lnSpc>
              <a:spcBef>
                <a:spcPts val="0"/>
              </a:spcBef>
              <a:spcAft>
                <a:spcPts val="0"/>
              </a:spcAft>
              <a:buSzPts val="1300"/>
              <a:buNone/>
              <a:defRPr sz="1300" b="0" i="0" u="none" strike="noStrike" cap="none">
                <a:solidFill>
                  <a:schemeClr val="dk2"/>
                </a:solidFill>
                <a:latin typeface="Arial"/>
                <a:ea typeface="Arial"/>
                <a:cs typeface="Arial"/>
                <a:sym typeface="Arial"/>
              </a:defRPr>
            </a:lvl8pPr>
            <a:lvl9pPr marL="0" lvl="8" indent="0" algn="r">
              <a:lnSpc>
                <a:spcPct val="100000"/>
              </a:lnSpc>
              <a:spcBef>
                <a:spcPts val="0"/>
              </a:spcBef>
              <a:spcAft>
                <a:spcPts val="0"/>
              </a:spcAft>
              <a:buSzPts val="1300"/>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r>
              <a:rPr lang="en"/>
              <a:t>|</a:t>
            </a:r>
            <a:fld id="{00000000-1234-1234-1234-123412341234}" type="slidenum">
              <a:rPr lang="en"/>
              <a:t>‹#›</a:t>
            </a:fld>
            <a:endParaRPr/>
          </a:p>
        </p:txBody>
      </p:sp>
    </p:spTree>
    <p:extLst>
      <p:ext uri="{BB962C8B-B14F-4D97-AF65-F5344CB8AC3E}">
        <p14:creationId xmlns:p14="http://schemas.microsoft.com/office/powerpoint/2010/main" val="364765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5248DD"/>
              </a:buClr>
              <a:buSzPts val="2800"/>
              <a:buFont typeface="Roboto Mono SemiBold"/>
              <a:buNone/>
              <a:defRPr sz="2800">
                <a:solidFill>
                  <a:srgbClr val="5248DD"/>
                </a:solidFill>
                <a:latin typeface="Roboto Mono SemiBold"/>
                <a:ea typeface="Roboto Mono SemiBold"/>
                <a:cs typeface="Roboto Mono SemiBold"/>
                <a:sym typeface="Roboto Mono SemiBold"/>
              </a:defRPr>
            </a:lvl1pPr>
            <a:lvl2pPr lvl="1">
              <a:spcBef>
                <a:spcPts val="0"/>
              </a:spcBef>
              <a:spcAft>
                <a:spcPts val="0"/>
              </a:spcAft>
              <a:buClr>
                <a:srgbClr val="5248DD"/>
              </a:buClr>
              <a:buSzPts val="2800"/>
              <a:buFont typeface="Roboto Mono SemiBold"/>
              <a:buNone/>
              <a:defRPr sz="2800">
                <a:solidFill>
                  <a:srgbClr val="5248DD"/>
                </a:solidFill>
                <a:latin typeface="Roboto Mono SemiBold"/>
                <a:ea typeface="Roboto Mono SemiBold"/>
                <a:cs typeface="Roboto Mono SemiBold"/>
                <a:sym typeface="Roboto Mono SemiBold"/>
              </a:defRPr>
            </a:lvl2pPr>
            <a:lvl3pPr lvl="2">
              <a:spcBef>
                <a:spcPts val="0"/>
              </a:spcBef>
              <a:spcAft>
                <a:spcPts val="0"/>
              </a:spcAft>
              <a:buClr>
                <a:srgbClr val="5248DD"/>
              </a:buClr>
              <a:buSzPts val="2800"/>
              <a:buFont typeface="Roboto Mono SemiBold"/>
              <a:buNone/>
              <a:defRPr sz="2800">
                <a:solidFill>
                  <a:srgbClr val="5248DD"/>
                </a:solidFill>
                <a:latin typeface="Roboto Mono SemiBold"/>
                <a:ea typeface="Roboto Mono SemiBold"/>
                <a:cs typeface="Roboto Mono SemiBold"/>
                <a:sym typeface="Roboto Mono SemiBold"/>
              </a:defRPr>
            </a:lvl3pPr>
            <a:lvl4pPr lvl="3">
              <a:spcBef>
                <a:spcPts val="0"/>
              </a:spcBef>
              <a:spcAft>
                <a:spcPts val="0"/>
              </a:spcAft>
              <a:buClr>
                <a:srgbClr val="5248DD"/>
              </a:buClr>
              <a:buSzPts val="2800"/>
              <a:buFont typeface="Roboto Mono SemiBold"/>
              <a:buNone/>
              <a:defRPr sz="2800">
                <a:solidFill>
                  <a:srgbClr val="5248DD"/>
                </a:solidFill>
                <a:latin typeface="Roboto Mono SemiBold"/>
                <a:ea typeface="Roboto Mono SemiBold"/>
                <a:cs typeface="Roboto Mono SemiBold"/>
                <a:sym typeface="Roboto Mono SemiBold"/>
              </a:defRPr>
            </a:lvl4pPr>
            <a:lvl5pPr lvl="4">
              <a:spcBef>
                <a:spcPts val="0"/>
              </a:spcBef>
              <a:spcAft>
                <a:spcPts val="0"/>
              </a:spcAft>
              <a:buClr>
                <a:srgbClr val="5248DD"/>
              </a:buClr>
              <a:buSzPts val="2800"/>
              <a:buFont typeface="Roboto Mono SemiBold"/>
              <a:buNone/>
              <a:defRPr sz="2800">
                <a:solidFill>
                  <a:srgbClr val="5248DD"/>
                </a:solidFill>
                <a:latin typeface="Roboto Mono SemiBold"/>
                <a:ea typeface="Roboto Mono SemiBold"/>
                <a:cs typeface="Roboto Mono SemiBold"/>
                <a:sym typeface="Roboto Mono SemiBold"/>
              </a:defRPr>
            </a:lvl5pPr>
            <a:lvl6pPr lvl="5">
              <a:spcBef>
                <a:spcPts val="0"/>
              </a:spcBef>
              <a:spcAft>
                <a:spcPts val="0"/>
              </a:spcAft>
              <a:buClr>
                <a:srgbClr val="5248DD"/>
              </a:buClr>
              <a:buSzPts val="2800"/>
              <a:buFont typeface="Roboto Mono SemiBold"/>
              <a:buNone/>
              <a:defRPr sz="2800">
                <a:solidFill>
                  <a:srgbClr val="5248DD"/>
                </a:solidFill>
                <a:latin typeface="Roboto Mono SemiBold"/>
                <a:ea typeface="Roboto Mono SemiBold"/>
                <a:cs typeface="Roboto Mono SemiBold"/>
                <a:sym typeface="Roboto Mono SemiBold"/>
              </a:defRPr>
            </a:lvl6pPr>
            <a:lvl7pPr lvl="6">
              <a:spcBef>
                <a:spcPts val="0"/>
              </a:spcBef>
              <a:spcAft>
                <a:spcPts val="0"/>
              </a:spcAft>
              <a:buClr>
                <a:srgbClr val="5248DD"/>
              </a:buClr>
              <a:buSzPts val="2800"/>
              <a:buFont typeface="Roboto Mono SemiBold"/>
              <a:buNone/>
              <a:defRPr sz="2800">
                <a:solidFill>
                  <a:srgbClr val="5248DD"/>
                </a:solidFill>
                <a:latin typeface="Roboto Mono SemiBold"/>
                <a:ea typeface="Roboto Mono SemiBold"/>
                <a:cs typeface="Roboto Mono SemiBold"/>
                <a:sym typeface="Roboto Mono SemiBold"/>
              </a:defRPr>
            </a:lvl7pPr>
            <a:lvl8pPr lvl="7">
              <a:spcBef>
                <a:spcPts val="0"/>
              </a:spcBef>
              <a:spcAft>
                <a:spcPts val="0"/>
              </a:spcAft>
              <a:buClr>
                <a:srgbClr val="5248DD"/>
              </a:buClr>
              <a:buSzPts val="2800"/>
              <a:buFont typeface="Roboto Mono SemiBold"/>
              <a:buNone/>
              <a:defRPr sz="2800">
                <a:solidFill>
                  <a:srgbClr val="5248DD"/>
                </a:solidFill>
                <a:latin typeface="Roboto Mono SemiBold"/>
                <a:ea typeface="Roboto Mono SemiBold"/>
                <a:cs typeface="Roboto Mono SemiBold"/>
                <a:sym typeface="Roboto Mono SemiBold"/>
              </a:defRPr>
            </a:lvl8pPr>
            <a:lvl9pPr lvl="8">
              <a:spcBef>
                <a:spcPts val="0"/>
              </a:spcBef>
              <a:spcAft>
                <a:spcPts val="0"/>
              </a:spcAft>
              <a:buClr>
                <a:srgbClr val="5248DD"/>
              </a:buClr>
              <a:buSzPts val="2800"/>
              <a:buFont typeface="Roboto Mono SemiBold"/>
              <a:buNone/>
              <a:defRPr sz="2800">
                <a:solidFill>
                  <a:srgbClr val="5248DD"/>
                </a:solidFill>
                <a:latin typeface="Roboto Mono SemiBold"/>
                <a:ea typeface="Roboto Mono SemiBold"/>
                <a:cs typeface="Roboto Mono SemiBold"/>
                <a:sym typeface="Roboto Mono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5248DD"/>
              </a:buClr>
              <a:buSzPts val="1800"/>
              <a:buFont typeface="Poppins"/>
              <a:buChar char="●"/>
              <a:defRPr sz="1800">
                <a:solidFill>
                  <a:schemeClr val="dk2"/>
                </a:solidFill>
                <a:latin typeface="Poppins"/>
                <a:ea typeface="Poppins"/>
                <a:cs typeface="Poppins"/>
                <a:sym typeface="Poppins"/>
              </a:defRPr>
            </a:lvl1pPr>
            <a:lvl2pPr marL="914400" lvl="1"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
        <p:nvSpPr>
          <p:cNvPr id="8" name="Google Shape;8;p1"/>
          <p:cNvSpPr txBox="1"/>
          <p:nvPr/>
        </p:nvSpPr>
        <p:spPr>
          <a:xfrm>
            <a:off x="8104889" y="4825750"/>
            <a:ext cx="5919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z="600">
                <a:solidFill>
                  <a:srgbClr val="666666"/>
                </a:solidFill>
                <a:latin typeface="Open Sans"/>
                <a:ea typeface="Open Sans"/>
                <a:cs typeface="Open Sans"/>
                <a:sym typeface="Open Sans"/>
              </a:rPr>
              <a:t>‹#›</a:t>
            </a:fld>
            <a:endParaRPr sz="600">
              <a:solidFill>
                <a:srgbClr val="666666"/>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8" r:id="rId6"/>
    <p:sldLayoutId id="2147483660"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linkedin.com/in/jeffreydbailey/" TargetMode="External"/><Relationship Id="rId2" Type="http://schemas.openxmlformats.org/officeDocument/2006/relationships/hyperlink" Target="https://jbailey.io/about/presentations-and-writ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1"/>
          <p:cNvSpPr txBox="1">
            <a:spLocks noGrp="1"/>
          </p:cNvSpPr>
          <p:nvPr>
            <p:ph type="ctrTitle"/>
          </p:nvPr>
        </p:nvSpPr>
        <p:spPr>
          <a:xfrm>
            <a:off x="979136" y="901750"/>
            <a:ext cx="7717714" cy="23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dirty="0"/>
              <a:t>A Gentle Introduction to </a:t>
            </a:r>
            <a:r>
              <a:rPr lang="en-US" dirty="0" err="1"/>
              <a:t>TiDB</a:t>
            </a:r>
            <a:endParaRPr dirty="0"/>
          </a:p>
        </p:txBody>
      </p:sp>
      <p:sp>
        <p:nvSpPr>
          <p:cNvPr id="69" name="Google Shape;69;p11"/>
          <p:cNvSpPr txBox="1">
            <a:spLocks noGrp="1"/>
          </p:cNvSpPr>
          <p:nvPr>
            <p:ph type="subTitle" idx="1"/>
          </p:nvPr>
        </p:nvSpPr>
        <p:spPr>
          <a:xfrm>
            <a:off x="2641950" y="3291325"/>
            <a:ext cx="60549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dirty="0"/>
              <a:t>Get certified, </a:t>
            </a:r>
            <a:r>
              <a:rPr lang="en-US" sz="1800" b="1" dirty="0"/>
              <a:t>FAST</a:t>
            </a:r>
            <a:r>
              <a:rPr lang="en-US" sz="1800" dirty="0"/>
              <a:t>!</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07D0-1712-E681-2FAC-C8BBAD65EDFC}"/>
              </a:ext>
            </a:extLst>
          </p:cNvPr>
          <p:cNvSpPr>
            <a:spLocks noGrp="1"/>
          </p:cNvSpPr>
          <p:nvPr>
            <p:ph type="title"/>
          </p:nvPr>
        </p:nvSpPr>
        <p:spPr/>
        <p:txBody>
          <a:bodyPr/>
          <a:lstStyle/>
          <a:p>
            <a:r>
              <a:rPr lang="en-US" dirty="0"/>
              <a:t>MySQL Family</a:t>
            </a:r>
          </a:p>
        </p:txBody>
      </p:sp>
    </p:spTree>
    <p:extLst>
      <p:ext uri="{BB962C8B-B14F-4D97-AF65-F5344CB8AC3E}">
        <p14:creationId xmlns:p14="http://schemas.microsoft.com/office/powerpoint/2010/main" val="551045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904540-7B0E-F647-D872-E125F35A7D15}"/>
              </a:ext>
            </a:extLst>
          </p:cNvPr>
          <p:cNvSpPr>
            <a:spLocks noGrp="1"/>
          </p:cNvSpPr>
          <p:nvPr>
            <p:ph type="body" idx="1"/>
          </p:nvPr>
        </p:nvSpPr>
        <p:spPr/>
        <p:txBody>
          <a:bodyPr/>
          <a:lstStyle/>
          <a:p>
            <a:pPr marL="127000" indent="0">
              <a:buNone/>
            </a:pPr>
            <a:r>
              <a:rPr lang="en-US" dirty="0"/>
              <a:t>To be in the MySQL Family a database must:</a:t>
            </a:r>
          </a:p>
          <a:p>
            <a:r>
              <a:rPr lang="en-US" dirty="0"/>
              <a:t>Use the MySQL dialect of SQL</a:t>
            </a:r>
          </a:p>
          <a:p>
            <a:r>
              <a:rPr lang="en-US" dirty="0"/>
              <a:t>Be drop-in compatible with MySQL</a:t>
            </a:r>
          </a:p>
          <a:p>
            <a:endParaRPr lang="en-US" dirty="0"/>
          </a:p>
        </p:txBody>
      </p:sp>
      <p:sp>
        <p:nvSpPr>
          <p:cNvPr id="3" name="Title 2">
            <a:extLst>
              <a:ext uri="{FF2B5EF4-FFF2-40B4-BE49-F238E27FC236}">
                <a16:creationId xmlns:a16="http://schemas.microsoft.com/office/drawing/2014/main" id="{5B1CA5F4-9BF8-2F67-400F-CD226AE2459E}"/>
              </a:ext>
            </a:extLst>
          </p:cNvPr>
          <p:cNvSpPr>
            <a:spLocks noGrp="1"/>
          </p:cNvSpPr>
          <p:nvPr>
            <p:ph type="title"/>
          </p:nvPr>
        </p:nvSpPr>
        <p:spPr/>
        <p:txBody>
          <a:bodyPr/>
          <a:lstStyle/>
          <a:p>
            <a:r>
              <a:rPr lang="en-US" dirty="0"/>
              <a:t>What is the MySQL Family?</a:t>
            </a:r>
          </a:p>
        </p:txBody>
      </p:sp>
      <p:sp>
        <p:nvSpPr>
          <p:cNvPr id="5" name="TextBox 4">
            <a:extLst>
              <a:ext uri="{FF2B5EF4-FFF2-40B4-BE49-F238E27FC236}">
                <a16:creationId xmlns:a16="http://schemas.microsoft.com/office/drawing/2014/main" id="{29E3BF8A-E83F-A23E-0738-830840A427FD}"/>
              </a:ext>
            </a:extLst>
          </p:cNvPr>
          <p:cNvSpPr txBox="1"/>
          <p:nvPr/>
        </p:nvSpPr>
        <p:spPr>
          <a:xfrm>
            <a:off x="5473977" y="2397053"/>
            <a:ext cx="2139696" cy="707886"/>
          </a:xfrm>
          <a:prstGeom prst="rect">
            <a:avLst/>
          </a:prstGeom>
          <a:noFill/>
        </p:spPr>
        <p:txBody>
          <a:bodyPr wrap="square" rtlCol="0">
            <a:spAutoFit/>
          </a:bodyPr>
          <a:lstStyle/>
          <a:p>
            <a:r>
              <a:rPr lang="en-US" sz="2000" dirty="0" err="1">
                <a:solidFill>
                  <a:srgbClr val="4285F5"/>
                </a:solidFill>
              </a:rPr>
              <a:t>Percona</a:t>
            </a:r>
            <a:r>
              <a:rPr lang="en-US" sz="2000" dirty="0">
                <a:solidFill>
                  <a:srgbClr val="4285F5"/>
                </a:solidFill>
              </a:rPr>
              <a:t> Server for MySQL</a:t>
            </a:r>
          </a:p>
        </p:txBody>
      </p:sp>
      <p:sp>
        <p:nvSpPr>
          <p:cNvPr id="6" name="TextBox 5">
            <a:extLst>
              <a:ext uri="{FF2B5EF4-FFF2-40B4-BE49-F238E27FC236}">
                <a16:creationId xmlns:a16="http://schemas.microsoft.com/office/drawing/2014/main" id="{F7AA316B-D35E-3D92-C055-C0411C257709}"/>
              </a:ext>
            </a:extLst>
          </p:cNvPr>
          <p:cNvSpPr txBox="1"/>
          <p:nvPr/>
        </p:nvSpPr>
        <p:spPr>
          <a:xfrm>
            <a:off x="1322286" y="2571750"/>
            <a:ext cx="890562" cy="400110"/>
          </a:xfrm>
          <a:prstGeom prst="rect">
            <a:avLst/>
          </a:prstGeom>
          <a:noFill/>
        </p:spPr>
        <p:txBody>
          <a:bodyPr wrap="square" rtlCol="0">
            <a:spAutoFit/>
          </a:bodyPr>
          <a:lstStyle/>
          <a:p>
            <a:r>
              <a:rPr lang="en-US" sz="2000" dirty="0" err="1">
                <a:solidFill>
                  <a:srgbClr val="4285F5"/>
                </a:solidFill>
              </a:rPr>
              <a:t>TiDB</a:t>
            </a:r>
            <a:r>
              <a:rPr lang="en-US" sz="2000" dirty="0">
                <a:solidFill>
                  <a:srgbClr val="4285F5"/>
                </a:solidFill>
              </a:rPr>
              <a:t> </a:t>
            </a:r>
          </a:p>
        </p:txBody>
      </p:sp>
      <p:sp>
        <p:nvSpPr>
          <p:cNvPr id="9" name="TextBox 8">
            <a:extLst>
              <a:ext uri="{FF2B5EF4-FFF2-40B4-BE49-F238E27FC236}">
                <a16:creationId xmlns:a16="http://schemas.microsoft.com/office/drawing/2014/main" id="{2C800277-0E4B-2C44-28B7-01FB7C8415D0}"/>
              </a:ext>
            </a:extLst>
          </p:cNvPr>
          <p:cNvSpPr txBox="1"/>
          <p:nvPr/>
        </p:nvSpPr>
        <p:spPr>
          <a:xfrm>
            <a:off x="2913342" y="2269714"/>
            <a:ext cx="1558074" cy="400110"/>
          </a:xfrm>
          <a:prstGeom prst="rect">
            <a:avLst/>
          </a:prstGeom>
          <a:noFill/>
        </p:spPr>
        <p:txBody>
          <a:bodyPr wrap="square" rtlCol="0">
            <a:spAutoFit/>
          </a:bodyPr>
          <a:lstStyle/>
          <a:p>
            <a:r>
              <a:rPr lang="en-US" sz="2000" dirty="0" err="1">
                <a:solidFill>
                  <a:srgbClr val="4285F5"/>
                </a:solidFill>
              </a:rPr>
              <a:t>TiDB</a:t>
            </a:r>
            <a:r>
              <a:rPr lang="en-US" sz="2000" dirty="0">
                <a:solidFill>
                  <a:srgbClr val="4285F5"/>
                </a:solidFill>
              </a:rPr>
              <a:t> Cloud</a:t>
            </a:r>
          </a:p>
        </p:txBody>
      </p:sp>
      <p:sp>
        <p:nvSpPr>
          <p:cNvPr id="10" name="TextBox 9">
            <a:extLst>
              <a:ext uri="{FF2B5EF4-FFF2-40B4-BE49-F238E27FC236}">
                <a16:creationId xmlns:a16="http://schemas.microsoft.com/office/drawing/2014/main" id="{369EE94F-8C8F-EE0E-0F43-F514811D77DC}"/>
              </a:ext>
            </a:extLst>
          </p:cNvPr>
          <p:cNvSpPr txBox="1"/>
          <p:nvPr/>
        </p:nvSpPr>
        <p:spPr>
          <a:xfrm>
            <a:off x="3692379" y="3104939"/>
            <a:ext cx="1050635" cy="400110"/>
          </a:xfrm>
          <a:prstGeom prst="rect">
            <a:avLst/>
          </a:prstGeom>
          <a:noFill/>
        </p:spPr>
        <p:txBody>
          <a:bodyPr wrap="square" rtlCol="0">
            <a:spAutoFit/>
          </a:bodyPr>
          <a:lstStyle/>
          <a:p>
            <a:r>
              <a:rPr lang="en-US" sz="2000" dirty="0">
                <a:solidFill>
                  <a:srgbClr val="4285F5"/>
                </a:solidFill>
              </a:rPr>
              <a:t>MySQL</a:t>
            </a:r>
          </a:p>
        </p:txBody>
      </p:sp>
      <p:sp>
        <p:nvSpPr>
          <p:cNvPr id="11" name="TextBox 10">
            <a:extLst>
              <a:ext uri="{FF2B5EF4-FFF2-40B4-BE49-F238E27FC236}">
                <a16:creationId xmlns:a16="http://schemas.microsoft.com/office/drawing/2014/main" id="{72EE6E54-3022-000B-2FDD-45A2F7C4CD14}"/>
              </a:ext>
            </a:extLst>
          </p:cNvPr>
          <p:cNvSpPr txBox="1"/>
          <p:nvPr/>
        </p:nvSpPr>
        <p:spPr>
          <a:xfrm>
            <a:off x="5364702" y="3936782"/>
            <a:ext cx="1179123" cy="400110"/>
          </a:xfrm>
          <a:prstGeom prst="rect">
            <a:avLst/>
          </a:prstGeom>
          <a:noFill/>
        </p:spPr>
        <p:txBody>
          <a:bodyPr wrap="square" rtlCol="0">
            <a:spAutoFit/>
          </a:bodyPr>
          <a:lstStyle/>
          <a:p>
            <a:r>
              <a:rPr lang="en-US" sz="2000" dirty="0">
                <a:solidFill>
                  <a:srgbClr val="4285F5"/>
                </a:solidFill>
              </a:rPr>
              <a:t>MariaDB</a:t>
            </a:r>
          </a:p>
        </p:txBody>
      </p:sp>
      <p:sp>
        <p:nvSpPr>
          <p:cNvPr id="12" name="TextBox 11">
            <a:extLst>
              <a:ext uri="{FF2B5EF4-FFF2-40B4-BE49-F238E27FC236}">
                <a16:creationId xmlns:a16="http://schemas.microsoft.com/office/drawing/2014/main" id="{31444965-05D1-E652-1961-277ED895D975}"/>
              </a:ext>
            </a:extLst>
          </p:cNvPr>
          <p:cNvSpPr txBox="1"/>
          <p:nvPr/>
        </p:nvSpPr>
        <p:spPr>
          <a:xfrm>
            <a:off x="878792" y="3632389"/>
            <a:ext cx="2139696" cy="707886"/>
          </a:xfrm>
          <a:prstGeom prst="rect">
            <a:avLst/>
          </a:prstGeom>
          <a:noFill/>
        </p:spPr>
        <p:txBody>
          <a:bodyPr wrap="square" rtlCol="0">
            <a:spAutoFit/>
          </a:bodyPr>
          <a:lstStyle/>
          <a:p>
            <a:r>
              <a:rPr lang="en-US" sz="2000" dirty="0">
                <a:solidFill>
                  <a:srgbClr val="4285F5"/>
                </a:solidFill>
              </a:rPr>
              <a:t>Amazon Aurora (MySQL variant)</a:t>
            </a:r>
          </a:p>
        </p:txBody>
      </p:sp>
    </p:spTree>
    <p:extLst>
      <p:ext uri="{BB962C8B-B14F-4D97-AF65-F5344CB8AC3E}">
        <p14:creationId xmlns:p14="http://schemas.microsoft.com/office/powerpoint/2010/main" val="362599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904540-7B0E-F647-D872-E125F35A7D15}"/>
              </a:ext>
            </a:extLst>
          </p:cNvPr>
          <p:cNvSpPr>
            <a:spLocks noGrp="1"/>
          </p:cNvSpPr>
          <p:nvPr>
            <p:ph type="body" idx="1"/>
          </p:nvPr>
        </p:nvSpPr>
        <p:spPr/>
        <p:txBody>
          <a:bodyPr/>
          <a:lstStyle/>
          <a:p>
            <a:pPr marL="127000" indent="0">
              <a:buNone/>
            </a:pPr>
            <a:r>
              <a:rPr lang="en-US" dirty="0"/>
              <a:t>To be in the MySQL Family a database must:</a:t>
            </a:r>
          </a:p>
          <a:p>
            <a:r>
              <a:rPr lang="en-US" dirty="0"/>
              <a:t>Use the MySQL dialect of SQL</a:t>
            </a:r>
          </a:p>
          <a:p>
            <a:r>
              <a:rPr lang="en-US" dirty="0"/>
              <a:t>Be drop-in compatible with MySQL</a:t>
            </a:r>
          </a:p>
          <a:p>
            <a:endParaRPr lang="en-US" dirty="0"/>
          </a:p>
        </p:txBody>
      </p:sp>
      <p:sp>
        <p:nvSpPr>
          <p:cNvPr id="3" name="Title 2">
            <a:extLst>
              <a:ext uri="{FF2B5EF4-FFF2-40B4-BE49-F238E27FC236}">
                <a16:creationId xmlns:a16="http://schemas.microsoft.com/office/drawing/2014/main" id="{5B1CA5F4-9BF8-2F67-400F-CD226AE2459E}"/>
              </a:ext>
            </a:extLst>
          </p:cNvPr>
          <p:cNvSpPr>
            <a:spLocks noGrp="1"/>
          </p:cNvSpPr>
          <p:nvPr>
            <p:ph type="title"/>
          </p:nvPr>
        </p:nvSpPr>
        <p:spPr/>
        <p:txBody>
          <a:bodyPr/>
          <a:lstStyle/>
          <a:p>
            <a:r>
              <a:rPr lang="en-US" dirty="0"/>
              <a:t>What is the MySQL Family?</a:t>
            </a:r>
          </a:p>
        </p:txBody>
      </p:sp>
      <p:sp>
        <p:nvSpPr>
          <p:cNvPr id="5" name="TextBox 4">
            <a:extLst>
              <a:ext uri="{FF2B5EF4-FFF2-40B4-BE49-F238E27FC236}">
                <a16:creationId xmlns:a16="http://schemas.microsoft.com/office/drawing/2014/main" id="{29E3BF8A-E83F-A23E-0738-830840A427FD}"/>
              </a:ext>
            </a:extLst>
          </p:cNvPr>
          <p:cNvSpPr txBox="1"/>
          <p:nvPr/>
        </p:nvSpPr>
        <p:spPr>
          <a:xfrm>
            <a:off x="5473977" y="2397053"/>
            <a:ext cx="2139696" cy="707886"/>
          </a:xfrm>
          <a:prstGeom prst="rect">
            <a:avLst/>
          </a:prstGeom>
          <a:noFill/>
        </p:spPr>
        <p:txBody>
          <a:bodyPr wrap="square" rtlCol="0">
            <a:spAutoFit/>
          </a:bodyPr>
          <a:lstStyle/>
          <a:p>
            <a:r>
              <a:rPr lang="en-US" sz="2000" dirty="0" err="1">
                <a:solidFill>
                  <a:srgbClr val="4285F5"/>
                </a:solidFill>
              </a:rPr>
              <a:t>Percona</a:t>
            </a:r>
            <a:r>
              <a:rPr lang="en-US" sz="2000" dirty="0">
                <a:solidFill>
                  <a:srgbClr val="4285F5"/>
                </a:solidFill>
              </a:rPr>
              <a:t> Server for MySQL</a:t>
            </a:r>
          </a:p>
        </p:txBody>
      </p:sp>
      <p:sp>
        <p:nvSpPr>
          <p:cNvPr id="6" name="TextBox 5">
            <a:extLst>
              <a:ext uri="{FF2B5EF4-FFF2-40B4-BE49-F238E27FC236}">
                <a16:creationId xmlns:a16="http://schemas.microsoft.com/office/drawing/2014/main" id="{F7AA316B-D35E-3D92-C055-C0411C257709}"/>
              </a:ext>
            </a:extLst>
          </p:cNvPr>
          <p:cNvSpPr txBox="1"/>
          <p:nvPr/>
        </p:nvSpPr>
        <p:spPr>
          <a:xfrm>
            <a:off x="1322286" y="2571750"/>
            <a:ext cx="890562" cy="400110"/>
          </a:xfrm>
          <a:prstGeom prst="rect">
            <a:avLst/>
          </a:prstGeom>
          <a:noFill/>
        </p:spPr>
        <p:txBody>
          <a:bodyPr wrap="square" rtlCol="0">
            <a:spAutoFit/>
          </a:bodyPr>
          <a:lstStyle/>
          <a:p>
            <a:r>
              <a:rPr lang="en-US" sz="2000" dirty="0" err="1">
                <a:solidFill>
                  <a:srgbClr val="4285F5"/>
                </a:solidFill>
              </a:rPr>
              <a:t>TiDB</a:t>
            </a:r>
            <a:r>
              <a:rPr lang="en-US" sz="2000" dirty="0">
                <a:solidFill>
                  <a:srgbClr val="4285F5"/>
                </a:solidFill>
              </a:rPr>
              <a:t> </a:t>
            </a:r>
          </a:p>
        </p:txBody>
      </p:sp>
      <p:sp>
        <p:nvSpPr>
          <p:cNvPr id="9" name="TextBox 8">
            <a:extLst>
              <a:ext uri="{FF2B5EF4-FFF2-40B4-BE49-F238E27FC236}">
                <a16:creationId xmlns:a16="http://schemas.microsoft.com/office/drawing/2014/main" id="{2C800277-0E4B-2C44-28B7-01FB7C8415D0}"/>
              </a:ext>
            </a:extLst>
          </p:cNvPr>
          <p:cNvSpPr txBox="1"/>
          <p:nvPr/>
        </p:nvSpPr>
        <p:spPr>
          <a:xfrm>
            <a:off x="2913342" y="2269714"/>
            <a:ext cx="1558074" cy="400110"/>
          </a:xfrm>
          <a:prstGeom prst="rect">
            <a:avLst/>
          </a:prstGeom>
          <a:noFill/>
        </p:spPr>
        <p:txBody>
          <a:bodyPr wrap="square" rtlCol="0">
            <a:spAutoFit/>
          </a:bodyPr>
          <a:lstStyle/>
          <a:p>
            <a:r>
              <a:rPr lang="en-US" sz="2000" dirty="0" err="1">
                <a:solidFill>
                  <a:srgbClr val="4285F5"/>
                </a:solidFill>
              </a:rPr>
              <a:t>TiDB</a:t>
            </a:r>
            <a:r>
              <a:rPr lang="en-US" sz="2000" dirty="0">
                <a:solidFill>
                  <a:srgbClr val="4285F5"/>
                </a:solidFill>
              </a:rPr>
              <a:t> Cloud</a:t>
            </a:r>
          </a:p>
        </p:txBody>
      </p:sp>
      <p:sp>
        <p:nvSpPr>
          <p:cNvPr id="10" name="TextBox 9">
            <a:extLst>
              <a:ext uri="{FF2B5EF4-FFF2-40B4-BE49-F238E27FC236}">
                <a16:creationId xmlns:a16="http://schemas.microsoft.com/office/drawing/2014/main" id="{369EE94F-8C8F-EE0E-0F43-F514811D77DC}"/>
              </a:ext>
            </a:extLst>
          </p:cNvPr>
          <p:cNvSpPr txBox="1"/>
          <p:nvPr/>
        </p:nvSpPr>
        <p:spPr>
          <a:xfrm>
            <a:off x="3692379" y="3104939"/>
            <a:ext cx="1050635" cy="400110"/>
          </a:xfrm>
          <a:prstGeom prst="rect">
            <a:avLst/>
          </a:prstGeom>
          <a:noFill/>
        </p:spPr>
        <p:txBody>
          <a:bodyPr wrap="square" rtlCol="0">
            <a:spAutoFit/>
          </a:bodyPr>
          <a:lstStyle/>
          <a:p>
            <a:r>
              <a:rPr lang="en-US" sz="2000" dirty="0">
                <a:solidFill>
                  <a:srgbClr val="4285F5"/>
                </a:solidFill>
              </a:rPr>
              <a:t>MySQL</a:t>
            </a:r>
          </a:p>
        </p:txBody>
      </p:sp>
      <p:sp>
        <p:nvSpPr>
          <p:cNvPr id="11" name="TextBox 10">
            <a:extLst>
              <a:ext uri="{FF2B5EF4-FFF2-40B4-BE49-F238E27FC236}">
                <a16:creationId xmlns:a16="http://schemas.microsoft.com/office/drawing/2014/main" id="{72EE6E54-3022-000B-2FDD-45A2F7C4CD14}"/>
              </a:ext>
            </a:extLst>
          </p:cNvPr>
          <p:cNvSpPr txBox="1"/>
          <p:nvPr/>
        </p:nvSpPr>
        <p:spPr>
          <a:xfrm>
            <a:off x="5364702" y="3936782"/>
            <a:ext cx="1179123" cy="400110"/>
          </a:xfrm>
          <a:prstGeom prst="rect">
            <a:avLst/>
          </a:prstGeom>
          <a:noFill/>
        </p:spPr>
        <p:txBody>
          <a:bodyPr wrap="square" rtlCol="0">
            <a:spAutoFit/>
          </a:bodyPr>
          <a:lstStyle/>
          <a:p>
            <a:r>
              <a:rPr lang="en-US" sz="2000" dirty="0">
                <a:solidFill>
                  <a:srgbClr val="4285F5"/>
                </a:solidFill>
              </a:rPr>
              <a:t>MariaDB</a:t>
            </a:r>
          </a:p>
        </p:txBody>
      </p:sp>
      <p:sp>
        <p:nvSpPr>
          <p:cNvPr id="12" name="TextBox 11">
            <a:extLst>
              <a:ext uri="{FF2B5EF4-FFF2-40B4-BE49-F238E27FC236}">
                <a16:creationId xmlns:a16="http://schemas.microsoft.com/office/drawing/2014/main" id="{31444965-05D1-E652-1961-277ED895D975}"/>
              </a:ext>
            </a:extLst>
          </p:cNvPr>
          <p:cNvSpPr txBox="1"/>
          <p:nvPr/>
        </p:nvSpPr>
        <p:spPr>
          <a:xfrm>
            <a:off x="878792" y="3632389"/>
            <a:ext cx="2139696" cy="707886"/>
          </a:xfrm>
          <a:prstGeom prst="rect">
            <a:avLst/>
          </a:prstGeom>
          <a:noFill/>
        </p:spPr>
        <p:txBody>
          <a:bodyPr wrap="square" rtlCol="0">
            <a:spAutoFit/>
          </a:bodyPr>
          <a:lstStyle/>
          <a:p>
            <a:r>
              <a:rPr lang="en-US" sz="2000" dirty="0">
                <a:solidFill>
                  <a:srgbClr val="4285F5"/>
                </a:solidFill>
              </a:rPr>
              <a:t>Amazon Aurora (MySQL variant)</a:t>
            </a:r>
          </a:p>
        </p:txBody>
      </p:sp>
      <p:sp>
        <p:nvSpPr>
          <p:cNvPr id="4" name="Rectangle 3">
            <a:extLst>
              <a:ext uri="{FF2B5EF4-FFF2-40B4-BE49-F238E27FC236}">
                <a16:creationId xmlns:a16="http://schemas.microsoft.com/office/drawing/2014/main" id="{2CB9769E-EB5F-EFCE-E588-739D3F15A3DB}"/>
              </a:ext>
            </a:extLst>
          </p:cNvPr>
          <p:cNvSpPr/>
          <p:nvPr/>
        </p:nvSpPr>
        <p:spPr>
          <a:xfrm>
            <a:off x="0" y="0"/>
            <a:ext cx="9144000" cy="5143500"/>
          </a:xfrm>
          <a:prstGeom prst="rect">
            <a:avLst/>
          </a:prstGeom>
          <a:solidFill>
            <a:schemeClr val="bg1">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19B079BF-6BFF-96BA-1054-C787632CEA55}"/>
              </a:ext>
            </a:extLst>
          </p:cNvPr>
          <p:cNvSpPr/>
          <p:nvPr/>
        </p:nvSpPr>
        <p:spPr>
          <a:xfrm>
            <a:off x="2132191" y="1743996"/>
            <a:ext cx="4879617" cy="1776157"/>
          </a:xfrm>
          <a:prstGeom prst="roundRect">
            <a:avLst/>
          </a:prstGeom>
          <a:solidFill>
            <a:srgbClr val="633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Why does the idea of </a:t>
            </a:r>
          </a:p>
          <a:p>
            <a:pPr algn="ctr"/>
            <a:r>
              <a:rPr lang="en-US" sz="2800" dirty="0"/>
              <a:t>MySQL Family </a:t>
            </a:r>
          </a:p>
          <a:p>
            <a:pPr algn="ctr"/>
            <a:r>
              <a:rPr lang="en-US" sz="2800" dirty="0"/>
              <a:t>matter to us?</a:t>
            </a:r>
          </a:p>
        </p:txBody>
      </p:sp>
    </p:spTree>
    <p:extLst>
      <p:ext uri="{BB962C8B-B14F-4D97-AF65-F5344CB8AC3E}">
        <p14:creationId xmlns:p14="http://schemas.microsoft.com/office/powerpoint/2010/main" val="347382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9558-93B4-D398-A293-46F670BADD1E}"/>
              </a:ext>
            </a:extLst>
          </p:cNvPr>
          <p:cNvSpPr>
            <a:spLocks noGrp="1"/>
          </p:cNvSpPr>
          <p:nvPr>
            <p:ph type="title"/>
          </p:nvPr>
        </p:nvSpPr>
        <p:spPr/>
        <p:txBody>
          <a:bodyPr>
            <a:normAutofit/>
          </a:bodyPr>
          <a:lstStyle/>
          <a:p>
            <a:r>
              <a:rPr lang="en-US" sz="4000" dirty="0" err="1"/>
              <a:t>TiDB</a:t>
            </a:r>
            <a:r>
              <a:rPr lang="en-US" sz="4000" dirty="0"/>
              <a:t> Architecture</a:t>
            </a:r>
          </a:p>
        </p:txBody>
      </p:sp>
    </p:spTree>
    <p:extLst>
      <p:ext uri="{BB962C8B-B14F-4D97-AF65-F5344CB8AC3E}">
        <p14:creationId xmlns:p14="http://schemas.microsoft.com/office/powerpoint/2010/main" val="3158920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8"/>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 The complete picture</a:t>
            </a:r>
            <a:endParaRPr sz="2400" dirty="0"/>
          </a:p>
        </p:txBody>
      </p:sp>
      <p:sp>
        <p:nvSpPr>
          <p:cNvPr id="491" name="Google Shape;491;p48"/>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400"/>
              <a:t>|</a:t>
            </a:r>
            <a:fld id="{00000000-1234-1234-1234-123412341234}" type="slidenum">
              <a:rPr lang="en" sz="1400"/>
              <a:t>14</a:t>
            </a:fld>
            <a:endParaRPr sz="1400"/>
          </a:p>
        </p:txBody>
      </p:sp>
      <p:sp>
        <p:nvSpPr>
          <p:cNvPr id="492" name="Google Shape;492;p48"/>
          <p:cNvSpPr/>
          <p:nvPr/>
        </p:nvSpPr>
        <p:spPr>
          <a:xfrm>
            <a:off x="2785165" y="680428"/>
            <a:ext cx="2730650" cy="780068"/>
          </a:xfrm>
          <a:prstGeom prst="roundRect">
            <a:avLst>
              <a:gd name="adj" fmla="val 16667"/>
            </a:avLst>
          </a:prstGeom>
          <a:solidFill>
            <a:schemeClr val="lt1"/>
          </a:solidFill>
          <a:ln w="28575" cap="flat" cmpd="sng">
            <a:solidFill>
              <a:schemeClr val="dk1"/>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 Driver Cluster</a:t>
            </a:r>
            <a:endParaRPr/>
          </a:p>
        </p:txBody>
      </p:sp>
      <p:sp>
        <p:nvSpPr>
          <p:cNvPr id="493" name="Google Shape;493;p48"/>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495" name="Google Shape;495;p48"/>
          <p:cNvSpPr/>
          <p:nvPr/>
        </p:nvSpPr>
        <p:spPr>
          <a:xfrm>
            <a:off x="8509056" y="2169029"/>
            <a:ext cx="333194"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txBox="1"/>
          <p:nvPr/>
        </p:nvSpPr>
        <p:spPr>
          <a:xfrm rot="5400000">
            <a:off x="7280954" y="3429652"/>
            <a:ext cx="2789387" cy="3006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SQL</a:t>
            </a:r>
            <a:endParaRPr/>
          </a:p>
        </p:txBody>
      </p:sp>
      <p:sp>
        <p:nvSpPr>
          <p:cNvPr id="497" name="Google Shape;497;p48"/>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498" name="Google Shape;498;p48"/>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Storage Cluster</a:t>
            </a:r>
            <a:endParaRPr/>
          </a:p>
        </p:txBody>
      </p:sp>
      <p:sp>
        <p:nvSpPr>
          <p:cNvPr id="499" name="Google Shape;499;p48"/>
          <p:cNvSpPr/>
          <p:nvPr/>
        </p:nvSpPr>
        <p:spPr>
          <a:xfrm>
            <a:off x="6019660" y="2159658"/>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TiSpark</a:t>
            </a:r>
            <a:endParaRPr sz="1400" b="0" i="0" u="none" strike="noStrike" cap="none">
              <a:solidFill>
                <a:schemeClr val="dk1"/>
              </a:solidFill>
              <a:latin typeface="Arial"/>
              <a:ea typeface="Arial"/>
              <a:cs typeface="Arial"/>
              <a:sym typeface="Arial"/>
            </a:endParaRPr>
          </a:p>
        </p:txBody>
      </p:sp>
      <p:sp>
        <p:nvSpPr>
          <p:cNvPr id="500" name="Google Shape;500;p48"/>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1" name="Google Shape;501;p48"/>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2" name="Google Shape;502;p48"/>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3" name="Google Shape;503;p48"/>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4" name="Google Shape;504;p48"/>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5" name="Google Shape;505;p48"/>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6" name="Google Shape;506;p48"/>
          <p:cNvSpPr/>
          <p:nvPr/>
        </p:nvSpPr>
        <p:spPr>
          <a:xfrm>
            <a:off x="3728431" y="3542563"/>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7" name="Google Shape;507;p48"/>
          <p:cNvSpPr/>
          <p:nvPr/>
        </p:nvSpPr>
        <p:spPr>
          <a:xfrm>
            <a:off x="3732512" y="3969009"/>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8" name="Google Shape;508;p48"/>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09" name="Google Shape;509;p48"/>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0" name="Google Shape;510;p48"/>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1" name="Google Shape;511;p48"/>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2" name="Google Shape;512;p48"/>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3" name="Google Shape;513;p48"/>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4" name="Google Shape;514;p48"/>
          <p:cNvSpPr txBox="1"/>
          <p:nvPr/>
        </p:nvSpPr>
        <p:spPr>
          <a:xfrm>
            <a:off x="6541531" y="3985366"/>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5" name="Google Shape;515;p48"/>
          <p:cNvSpPr/>
          <p:nvPr/>
        </p:nvSpPr>
        <p:spPr>
          <a:xfrm>
            <a:off x="6122934" y="2743582"/>
            <a:ext cx="1486420" cy="1868954"/>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Cluster</a:t>
            </a:r>
            <a:endParaRPr/>
          </a:p>
        </p:txBody>
      </p:sp>
      <p:sp>
        <p:nvSpPr>
          <p:cNvPr id="516" name="Google Shape;516;p48"/>
          <p:cNvSpPr/>
          <p:nvPr/>
        </p:nvSpPr>
        <p:spPr>
          <a:xfrm>
            <a:off x="6246825" y="2865913"/>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7" name="Google Shape;517;p48"/>
          <p:cNvSpPr/>
          <p:nvPr/>
        </p:nvSpPr>
        <p:spPr>
          <a:xfrm>
            <a:off x="6246824" y="3659587"/>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8" name="Google Shape;518;p48"/>
          <p:cNvSpPr/>
          <p:nvPr/>
        </p:nvSpPr>
        <p:spPr>
          <a:xfrm>
            <a:off x="6246824" y="3260706"/>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9" name="Google Shape;519;p48"/>
          <p:cNvSpPr/>
          <p:nvPr/>
        </p:nvSpPr>
        <p:spPr>
          <a:xfrm>
            <a:off x="6246826" y="2270521"/>
            <a:ext cx="1223681" cy="365533"/>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Driver</a:t>
            </a:r>
            <a:endParaRPr/>
          </a:p>
        </p:txBody>
      </p:sp>
      <p:sp>
        <p:nvSpPr>
          <p:cNvPr id="520" name="Google Shape;520;p48"/>
          <p:cNvSpPr txBox="1"/>
          <p:nvPr/>
        </p:nvSpPr>
        <p:spPr>
          <a:xfrm>
            <a:off x="6534052" y="3907568"/>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21" name="Google Shape;521;p48"/>
          <p:cNvSpPr/>
          <p:nvPr/>
        </p:nvSpPr>
        <p:spPr>
          <a:xfrm>
            <a:off x="3019260"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2" name="Google Shape;522;p48"/>
          <p:cNvSpPr/>
          <p:nvPr/>
        </p:nvSpPr>
        <p:spPr>
          <a:xfrm>
            <a:off x="3853940" y="744476"/>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3" name="Google Shape;523;p48"/>
          <p:cNvSpPr/>
          <p:nvPr/>
        </p:nvSpPr>
        <p:spPr>
          <a:xfrm>
            <a:off x="4639056"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cxnSp>
        <p:nvCxnSpPr>
          <p:cNvPr id="524" name="Google Shape;524;p48"/>
          <p:cNvCxnSpPr>
            <a:stCxn id="492" idx="3"/>
            <a:endCxn id="499" idx="0"/>
          </p:cNvCxnSpPr>
          <p:nvPr/>
        </p:nvCxnSpPr>
        <p:spPr>
          <a:xfrm>
            <a:off x="5515815" y="1070462"/>
            <a:ext cx="13503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5" name="Google Shape;525;p48"/>
          <p:cNvCxnSpPr>
            <a:stCxn id="492" idx="1"/>
            <a:endCxn id="497" idx="0"/>
          </p:cNvCxnSpPr>
          <p:nvPr/>
        </p:nvCxnSpPr>
        <p:spPr>
          <a:xfrm flipH="1">
            <a:off x="1993765" y="1070462"/>
            <a:ext cx="7914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6" name="Google Shape;526;p48"/>
          <p:cNvCxnSpPr>
            <a:stCxn id="492" idx="2"/>
            <a:endCxn id="498" idx="0"/>
          </p:cNvCxnSpPr>
          <p:nvPr/>
        </p:nvCxnSpPr>
        <p:spPr>
          <a:xfrm rot="-5400000" flipH="1">
            <a:off x="3795890" y="1815096"/>
            <a:ext cx="710100" cy="900"/>
          </a:xfrm>
          <a:prstGeom prst="bentConnector3">
            <a:avLst>
              <a:gd name="adj1" fmla="val 50000"/>
            </a:avLst>
          </a:prstGeom>
          <a:noFill/>
          <a:ln w="25400" cap="flat" cmpd="sng">
            <a:solidFill>
              <a:schemeClr val="dk1"/>
            </a:solidFill>
            <a:prstDash val="solid"/>
            <a:round/>
            <a:headEnd type="triangle" w="med" len="med"/>
            <a:tailEnd type="triangle" w="med" len="med"/>
          </a:ln>
        </p:spPr>
      </p:cxnSp>
      <p:cxnSp>
        <p:nvCxnSpPr>
          <p:cNvPr id="527" name="Google Shape;527;p48"/>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8" name="Google Shape;528;p48"/>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9" name="Google Shape;529;p48"/>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0" name="Google Shape;530;p48"/>
          <p:cNvCxnSpPr/>
          <p:nvPr/>
        </p:nvCxnSpPr>
        <p:spPr>
          <a:xfrm>
            <a:off x="7742968" y="285989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1" name="Google Shape;531;p48"/>
          <p:cNvCxnSpPr/>
          <p:nvPr/>
        </p:nvCxnSpPr>
        <p:spPr>
          <a:xfrm>
            <a:off x="7742968" y="3407335"/>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2" name="Google Shape;532;p48"/>
          <p:cNvCxnSpPr/>
          <p:nvPr/>
        </p:nvCxnSpPr>
        <p:spPr>
          <a:xfrm>
            <a:off x="7742968" y="3954774"/>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3" name="Google Shape;533;p48"/>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4" name="Google Shape;534;p48"/>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5" name="Google Shape;535;p48"/>
          <p:cNvCxnSpPr/>
          <p:nvPr/>
        </p:nvCxnSpPr>
        <p:spPr>
          <a:xfrm>
            <a:off x="5129784" y="3092389"/>
            <a:ext cx="743572" cy="0"/>
          </a:xfrm>
          <a:prstGeom prst="straightConnector1">
            <a:avLst/>
          </a:prstGeom>
          <a:noFill/>
          <a:ln w="25400" cap="flat" cmpd="sng">
            <a:solidFill>
              <a:schemeClr val="dk1"/>
            </a:solidFill>
            <a:prstDash val="solid"/>
            <a:round/>
            <a:headEnd type="triangle" w="med" len="med"/>
            <a:tailEnd type="triangle" w="med" len="med"/>
          </a:ln>
        </p:spPr>
      </p:cxnSp>
      <p:cxnSp>
        <p:nvCxnSpPr>
          <p:cNvPr id="536" name="Google Shape;536;p48"/>
          <p:cNvCxnSpPr/>
          <p:nvPr/>
        </p:nvCxnSpPr>
        <p:spPr>
          <a:xfrm>
            <a:off x="5129784" y="3639828"/>
            <a:ext cx="743572" cy="0"/>
          </a:xfrm>
          <a:prstGeom prst="straightConnector1">
            <a:avLst/>
          </a:prstGeom>
          <a:noFill/>
          <a:ln w="25400" cap="flat" cmpd="sng">
            <a:solidFill>
              <a:schemeClr val="dk1"/>
            </a:solidFill>
            <a:prstDash val="solid"/>
            <a:round/>
            <a:headEnd type="triangle" w="med" len="med"/>
            <a:tailEnd type="triangle" w="med" len="med"/>
          </a:ln>
        </p:spPr>
      </p:cxnSp>
      <p:sp>
        <p:nvSpPr>
          <p:cNvPr id="537" name="Google Shape;537;p48"/>
          <p:cNvSpPr txBox="1"/>
          <p:nvPr/>
        </p:nvSpPr>
        <p:spPr>
          <a:xfrm>
            <a:off x="171839" y="1559917"/>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8" name="Google Shape;538;p48"/>
          <p:cNvSpPr txBox="1"/>
          <p:nvPr/>
        </p:nvSpPr>
        <p:spPr>
          <a:xfrm>
            <a:off x="6866144" y="1559918"/>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9" name="Google Shape;539;p48"/>
          <p:cNvSpPr txBox="1"/>
          <p:nvPr/>
        </p:nvSpPr>
        <p:spPr>
          <a:xfrm>
            <a:off x="4365626" y="1559917"/>
            <a:ext cx="937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Metadata</a:t>
            </a:r>
            <a:endParaRPr/>
          </a:p>
        </p:txBody>
      </p:sp>
      <p:sp>
        <p:nvSpPr>
          <p:cNvPr id="540" name="Google Shape;540;p48"/>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1" name="Google Shape;541;p48"/>
          <p:cNvSpPr txBox="1"/>
          <p:nvPr/>
        </p:nvSpPr>
        <p:spPr>
          <a:xfrm>
            <a:off x="5099443" y="2572520"/>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2" name="Google Shape;542;p48"/>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3" name="Google Shape;543;p48"/>
          <p:cNvSpPr txBox="1"/>
          <p:nvPr/>
        </p:nvSpPr>
        <p:spPr>
          <a:xfrm>
            <a:off x="5134257"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4" name="Google Shape;544;p48"/>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5" name="Google Shape;545;p48"/>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6" name="Google Shape;546;p48"/>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8"/>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 Is built using components</a:t>
            </a:r>
            <a:endParaRPr sz="2400" dirty="0"/>
          </a:p>
        </p:txBody>
      </p:sp>
      <p:sp>
        <p:nvSpPr>
          <p:cNvPr id="491" name="Google Shape;491;p48"/>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400"/>
              <a:t>|</a:t>
            </a:r>
            <a:fld id="{00000000-1234-1234-1234-123412341234}" type="slidenum">
              <a:rPr lang="en" sz="1400"/>
              <a:t>15</a:t>
            </a:fld>
            <a:endParaRPr sz="1400"/>
          </a:p>
        </p:txBody>
      </p:sp>
      <p:sp>
        <p:nvSpPr>
          <p:cNvPr id="492" name="Google Shape;492;p48"/>
          <p:cNvSpPr/>
          <p:nvPr/>
        </p:nvSpPr>
        <p:spPr>
          <a:xfrm>
            <a:off x="2785165" y="680428"/>
            <a:ext cx="2730650" cy="780068"/>
          </a:xfrm>
          <a:prstGeom prst="roundRect">
            <a:avLst>
              <a:gd name="adj" fmla="val 16667"/>
            </a:avLst>
          </a:prstGeom>
          <a:solidFill>
            <a:schemeClr val="lt1"/>
          </a:solidFill>
          <a:ln w="28575" cap="flat" cmpd="sng">
            <a:solidFill>
              <a:schemeClr val="dk1"/>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 Driver Cluster</a:t>
            </a:r>
            <a:endParaRPr/>
          </a:p>
        </p:txBody>
      </p:sp>
      <p:sp>
        <p:nvSpPr>
          <p:cNvPr id="493" name="Google Shape;493;p48"/>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495" name="Google Shape;495;p48"/>
          <p:cNvSpPr/>
          <p:nvPr/>
        </p:nvSpPr>
        <p:spPr>
          <a:xfrm>
            <a:off x="8509056" y="2169029"/>
            <a:ext cx="333194"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txBox="1"/>
          <p:nvPr/>
        </p:nvSpPr>
        <p:spPr>
          <a:xfrm rot="5400000">
            <a:off x="7280954" y="3429652"/>
            <a:ext cx="2789387" cy="3006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SQL</a:t>
            </a:r>
            <a:endParaRPr/>
          </a:p>
        </p:txBody>
      </p:sp>
      <p:sp>
        <p:nvSpPr>
          <p:cNvPr id="497" name="Google Shape;497;p48"/>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498" name="Google Shape;498;p48"/>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Storage Cluster</a:t>
            </a:r>
            <a:endParaRPr/>
          </a:p>
        </p:txBody>
      </p:sp>
      <p:sp>
        <p:nvSpPr>
          <p:cNvPr id="499" name="Google Shape;499;p48"/>
          <p:cNvSpPr/>
          <p:nvPr/>
        </p:nvSpPr>
        <p:spPr>
          <a:xfrm>
            <a:off x="6019660" y="2159658"/>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TiSpark</a:t>
            </a:r>
            <a:endParaRPr sz="1400" b="0" i="0" u="none" strike="noStrike" cap="none">
              <a:solidFill>
                <a:schemeClr val="dk1"/>
              </a:solidFill>
              <a:latin typeface="Arial"/>
              <a:ea typeface="Arial"/>
              <a:cs typeface="Arial"/>
              <a:sym typeface="Arial"/>
            </a:endParaRPr>
          </a:p>
        </p:txBody>
      </p:sp>
      <p:sp>
        <p:nvSpPr>
          <p:cNvPr id="500" name="Google Shape;500;p48"/>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1" name="Google Shape;501;p48"/>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2" name="Google Shape;502;p48"/>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3" name="Google Shape;503;p48"/>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4" name="Google Shape;504;p48"/>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5" name="Google Shape;505;p48"/>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6" name="Google Shape;506;p48"/>
          <p:cNvSpPr/>
          <p:nvPr/>
        </p:nvSpPr>
        <p:spPr>
          <a:xfrm>
            <a:off x="3728431" y="3542563"/>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7" name="Google Shape;507;p48"/>
          <p:cNvSpPr/>
          <p:nvPr/>
        </p:nvSpPr>
        <p:spPr>
          <a:xfrm>
            <a:off x="3732512" y="3969009"/>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8" name="Google Shape;508;p48"/>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09" name="Google Shape;509;p48"/>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0" name="Google Shape;510;p48"/>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1" name="Google Shape;511;p48"/>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2" name="Google Shape;512;p48"/>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3" name="Google Shape;513;p48"/>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4" name="Google Shape;514;p48"/>
          <p:cNvSpPr txBox="1"/>
          <p:nvPr/>
        </p:nvSpPr>
        <p:spPr>
          <a:xfrm>
            <a:off x="6541531" y="3985366"/>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5" name="Google Shape;515;p48"/>
          <p:cNvSpPr/>
          <p:nvPr/>
        </p:nvSpPr>
        <p:spPr>
          <a:xfrm>
            <a:off x="6122934" y="2743582"/>
            <a:ext cx="1486420" cy="1868954"/>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Cluster</a:t>
            </a:r>
            <a:endParaRPr/>
          </a:p>
        </p:txBody>
      </p:sp>
      <p:sp>
        <p:nvSpPr>
          <p:cNvPr id="516" name="Google Shape;516;p48"/>
          <p:cNvSpPr/>
          <p:nvPr/>
        </p:nvSpPr>
        <p:spPr>
          <a:xfrm>
            <a:off x="6246825" y="2865913"/>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7" name="Google Shape;517;p48"/>
          <p:cNvSpPr/>
          <p:nvPr/>
        </p:nvSpPr>
        <p:spPr>
          <a:xfrm>
            <a:off x="6246824" y="3659587"/>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8" name="Google Shape;518;p48"/>
          <p:cNvSpPr/>
          <p:nvPr/>
        </p:nvSpPr>
        <p:spPr>
          <a:xfrm>
            <a:off x="6246824" y="3260706"/>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9" name="Google Shape;519;p48"/>
          <p:cNvSpPr/>
          <p:nvPr/>
        </p:nvSpPr>
        <p:spPr>
          <a:xfrm>
            <a:off x="6246826" y="2270521"/>
            <a:ext cx="1223681" cy="365533"/>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Driver</a:t>
            </a:r>
            <a:endParaRPr/>
          </a:p>
        </p:txBody>
      </p:sp>
      <p:sp>
        <p:nvSpPr>
          <p:cNvPr id="520" name="Google Shape;520;p48"/>
          <p:cNvSpPr txBox="1"/>
          <p:nvPr/>
        </p:nvSpPr>
        <p:spPr>
          <a:xfrm>
            <a:off x="6534052" y="3907568"/>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21" name="Google Shape;521;p48"/>
          <p:cNvSpPr/>
          <p:nvPr/>
        </p:nvSpPr>
        <p:spPr>
          <a:xfrm>
            <a:off x="3019260"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2" name="Google Shape;522;p48"/>
          <p:cNvSpPr/>
          <p:nvPr/>
        </p:nvSpPr>
        <p:spPr>
          <a:xfrm>
            <a:off x="3853940" y="744476"/>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3" name="Google Shape;523;p48"/>
          <p:cNvSpPr/>
          <p:nvPr/>
        </p:nvSpPr>
        <p:spPr>
          <a:xfrm>
            <a:off x="4639056"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cxnSp>
        <p:nvCxnSpPr>
          <p:cNvPr id="524" name="Google Shape;524;p48"/>
          <p:cNvCxnSpPr>
            <a:stCxn id="492" idx="3"/>
            <a:endCxn id="499" idx="0"/>
          </p:cNvCxnSpPr>
          <p:nvPr/>
        </p:nvCxnSpPr>
        <p:spPr>
          <a:xfrm>
            <a:off x="5515815" y="1070462"/>
            <a:ext cx="13503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5" name="Google Shape;525;p48"/>
          <p:cNvCxnSpPr>
            <a:stCxn id="492" idx="1"/>
            <a:endCxn id="497" idx="0"/>
          </p:cNvCxnSpPr>
          <p:nvPr/>
        </p:nvCxnSpPr>
        <p:spPr>
          <a:xfrm flipH="1">
            <a:off x="1993765" y="1070462"/>
            <a:ext cx="7914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6" name="Google Shape;526;p48"/>
          <p:cNvCxnSpPr>
            <a:stCxn id="492" idx="2"/>
            <a:endCxn id="498" idx="0"/>
          </p:cNvCxnSpPr>
          <p:nvPr/>
        </p:nvCxnSpPr>
        <p:spPr>
          <a:xfrm rot="-5400000" flipH="1">
            <a:off x="3795890" y="1815096"/>
            <a:ext cx="710100" cy="900"/>
          </a:xfrm>
          <a:prstGeom prst="bentConnector3">
            <a:avLst>
              <a:gd name="adj1" fmla="val 50000"/>
            </a:avLst>
          </a:prstGeom>
          <a:noFill/>
          <a:ln w="25400" cap="flat" cmpd="sng">
            <a:solidFill>
              <a:schemeClr val="dk1"/>
            </a:solidFill>
            <a:prstDash val="solid"/>
            <a:round/>
            <a:headEnd type="triangle" w="med" len="med"/>
            <a:tailEnd type="triangle" w="med" len="med"/>
          </a:ln>
        </p:spPr>
      </p:cxnSp>
      <p:cxnSp>
        <p:nvCxnSpPr>
          <p:cNvPr id="527" name="Google Shape;527;p48"/>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8" name="Google Shape;528;p48"/>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9" name="Google Shape;529;p48"/>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0" name="Google Shape;530;p48"/>
          <p:cNvCxnSpPr/>
          <p:nvPr/>
        </p:nvCxnSpPr>
        <p:spPr>
          <a:xfrm>
            <a:off x="7742968" y="285989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1" name="Google Shape;531;p48"/>
          <p:cNvCxnSpPr/>
          <p:nvPr/>
        </p:nvCxnSpPr>
        <p:spPr>
          <a:xfrm>
            <a:off x="7742968" y="3407335"/>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2" name="Google Shape;532;p48"/>
          <p:cNvCxnSpPr/>
          <p:nvPr/>
        </p:nvCxnSpPr>
        <p:spPr>
          <a:xfrm>
            <a:off x="7742968" y="3954774"/>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3" name="Google Shape;533;p48"/>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4" name="Google Shape;534;p48"/>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5" name="Google Shape;535;p48"/>
          <p:cNvCxnSpPr/>
          <p:nvPr/>
        </p:nvCxnSpPr>
        <p:spPr>
          <a:xfrm>
            <a:off x="5129784" y="3092389"/>
            <a:ext cx="743572" cy="0"/>
          </a:xfrm>
          <a:prstGeom prst="straightConnector1">
            <a:avLst/>
          </a:prstGeom>
          <a:noFill/>
          <a:ln w="25400" cap="flat" cmpd="sng">
            <a:solidFill>
              <a:schemeClr val="dk1"/>
            </a:solidFill>
            <a:prstDash val="solid"/>
            <a:round/>
            <a:headEnd type="triangle" w="med" len="med"/>
            <a:tailEnd type="triangle" w="med" len="med"/>
          </a:ln>
        </p:spPr>
      </p:cxnSp>
      <p:cxnSp>
        <p:nvCxnSpPr>
          <p:cNvPr id="536" name="Google Shape;536;p48"/>
          <p:cNvCxnSpPr/>
          <p:nvPr/>
        </p:nvCxnSpPr>
        <p:spPr>
          <a:xfrm>
            <a:off x="5129784" y="3639828"/>
            <a:ext cx="743572" cy="0"/>
          </a:xfrm>
          <a:prstGeom prst="straightConnector1">
            <a:avLst/>
          </a:prstGeom>
          <a:noFill/>
          <a:ln w="25400" cap="flat" cmpd="sng">
            <a:solidFill>
              <a:schemeClr val="dk1"/>
            </a:solidFill>
            <a:prstDash val="solid"/>
            <a:round/>
            <a:headEnd type="triangle" w="med" len="med"/>
            <a:tailEnd type="triangle" w="med" len="med"/>
          </a:ln>
        </p:spPr>
      </p:cxnSp>
      <p:sp>
        <p:nvSpPr>
          <p:cNvPr id="537" name="Google Shape;537;p48"/>
          <p:cNvSpPr txBox="1"/>
          <p:nvPr/>
        </p:nvSpPr>
        <p:spPr>
          <a:xfrm>
            <a:off x="171839" y="1559917"/>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8" name="Google Shape;538;p48"/>
          <p:cNvSpPr txBox="1"/>
          <p:nvPr/>
        </p:nvSpPr>
        <p:spPr>
          <a:xfrm>
            <a:off x="6866144" y="1559918"/>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9" name="Google Shape;539;p48"/>
          <p:cNvSpPr txBox="1"/>
          <p:nvPr/>
        </p:nvSpPr>
        <p:spPr>
          <a:xfrm>
            <a:off x="4365626" y="1559917"/>
            <a:ext cx="937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Metadata</a:t>
            </a:r>
            <a:endParaRPr/>
          </a:p>
        </p:txBody>
      </p:sp>
      <p:sp>
        <p:nvSpPr>
          <p:cNvPr id="540" name="Google Shape;540;p48"/>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1" name="Google Shape;541;p48"/>
          <p:cNvSpPr txBox="1"/>
          <p:nvPr/>
        </p:nvSpPr>
        <p:spPr>
          <a:xfrm>
            <a:off x="5099443" y="2572520"/>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2" name="Google Shape;542;p48"/>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3" name="Google Shape;543;p48"/>
          <p:cNvSpPr txBox="1"/>
          <p:nvPr/>
        </p:nvSpPr>
        <p:spPr>
          <a:xfrm>
            <a:off x="5134257"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4" name="Google Shape;544;p48"/>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5" name="Google Shape;545;p48"/>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6" name="Google Shape;546;p48"/>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2" name="Rounded Rectangle 1">
            <a:extLst>
              <a:ext uri="{FF2B5EF4-FFF2-40B4-BE49-F238E27FC236}">
                <a16:creationId xmlns:a16="http://schemas.microsoft.com/office/drawing/2014/main" id="{E3F8EB73-CF48-2DDA-92AB-4115D6FEE69C}"/>
              </a:ext>
            </a:extLst>
          </p:cNvPr>
          <p:cNvSpPr/>
          <p:nvPr/>
        </p:nvSpPr>
        <p:spPr>
          <a:xfrm>
            <a:off x="2452843" y="492426"/>
            <a:ext cx="3346595" cy="1098060"/>
          </a:xfrm>
          <a:prstGeom prst="roundRect">
            <a:avLst/>
          </a:prstGeom>
          <a:solidFill>
            <a:srgbClr val="6438C9">
              <a:alpha val="69776"/>
            </a:srgbClr>
          </a:solidFill>
          <a:ln w="63500">
            <a:solidFill>
              <a:srgbClr val="6438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273979F-9124-C8C3-E149-BCFC534B23AD}"/>
              </a:ext>
            </a:extLst>
          </p:cNvPr>
          <p:cNvSpPr/>
          <p:nvPr/>
        </p:nvSpPr>
        <p:spPr>
          <a:xfrm>
            <a:off x="1367502" y="1990480"/>
            <a:ext cx="1234372" cy="3091106"/>
          </a:xfrm>
          <a:prstGeom prst="roundRect">
            <a:avLst/>
          </a:prstGeom>
          <a:solidFill>
            <a:srgbClr val="6438C9">
              <a:alpha val="69776"/>
            </a:srgbClr>
          </a:solidFill>
          <a:ln w="63500">
            <a:solidFill>
              <a:srgbClr val="6438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E631E91E-C772-EDFA-FC63-F72D55A2B6E0}"/>
              </a:ext>
            </a:extLst>
          </p:cNvPr>
          <p:cNvSpPr/>
          <p:nvPr/>
        </p:nvSpPr>
        <p:spPr>
          <a:xfrm>
            <a:off x="3145767" y="1990480"/>
            <a:ext cx="2007837" cy="3091106"/>
          </a:xfrm>
          <a:prstGeom prst="roundRect">
            <a:avLst/>
          </a:prstGeom>
          <a:solidFill>
            <a:srgbClr val="6438C9">
              <a:alpha val="69776"/>
            </a:srgbClr>
          </a:solidFill>
          <a:ln w="63500">
            <a:solidFill>
              <a:srgbClr val="6438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2BA3B8B-FB44-D2BE-6FCD-139A2B943B80}"/>
              </a:ext>
            </a:extLst>
          </p:cNvPr>
          <p:cNvSpPr/>
          <p:nvPr/>
        </p:nvSpPr>
        <p:spPr>
          <a:xfrm>
            <a:off x="5924344" y="1990480"/>
            <a:ext cx="1885641" cy="3091106"/>
          </a:xfrm>
          <a:prstGeom prst="roundRect">
            <a:avLst/>
          </a:prstGeom>
          <a:solidFill>
            <a:srgbClr val="6438C9">
              <a:alpha val="69776"/>
            </a:srgbClr>
          </a:solidFill>
          <a:ln w="63500">
            <a:solidFill>
              <a:srgbClr val="6438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515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9558-93B4-D398-A293-46F670BADD1E}"/>
              </a:ext>
            </a:extLst>
          </p:cNvPr>
          <p:cNvSpPr>
            <a:spLocks noGrp="1"/>
          </p:cNvSpPr>
          <p:nvPr>
            <p:ph type="title"/>
          </p:nvPr>
        </p:nvSpPr>
        <p:spPr/>
        <p:txBody>
          <a:bodyPr>
            <a:normAutofit/>
          </a:bodyPr>
          <a:lstStyle/>
          <a:p>
            <a:r>
              <a:rPr lang="en-US" sz="4000" dirty="0" err="1"/>
              <a:t>TiDB</a:t>
            </a:r>
            <a:r>
              <a:rPr lang="en-US" sz="4000" dirty="0"/>
              <a:t> Components</a:t>
            </a:r>
          </a:p>
        </p:txBody>
      </p:sp>
    </p:spTree>
    <p:extLst>
      <p:ext uri="{BB962C8B-B14F-4D97-AF65-F5344CB8AC3E}">
        <p14:creationId xmlns:p14="http://schemas.microsoft.com/office/powerpoint/2010/main" val="501208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2"/>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 it begins with a connection</a:t>
            </a:r>
            <a:endParaRPr sz="2400" dirty="0"/>
          </a:p>
        </p:txBody>
      </p:sp>
      <p:sp>
        <p:nvSpPr>
          <p:cNvPr id="271" name="Google Shape;271;p42"/>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2"/>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cxnSp>
        <p:nvCxnSpPr>
          <p:cNvPr id="273" name="Google Shape;273;p42"/>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274" name="Google Shape;274;p42"/>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275" name="Google Shape;275;p42"/>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sp>
        <p:nvSpPr>
          <p:cNvPr id="276" name="Google Shape;276;p42"/>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277" name="Google Shape;277;p42"/>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278" name="Google Shape;278;p42"/>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279" name="Google Shape;279;p42"/>
          <p:cNvSpPr/>
          <p:nvPr/>
        </p:nvSpPr>
        <p:spPr>
          <a:xfrm>
            <a:off x="71663" y="1961929"/>
            <a:ext cx="1489283" cy="3062654"/>
          </a:xfrm>
          <a:prstGeom prst="rect">
            <a:avLst/>
          </a:prstGeom>
          <a:noFill/>
          <a:ln w="53975"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280" name="Google Shape;280;p42"/>
          <p:cNvSpPr/>
          <p:nvPr/>
        </p:nvSpPr>
        <p:spPr>
          <a:xfrm>
            <a:off x="1918901" y="1961929"/>
            <a:ext cx="2967135" cy="3062654"/>
          </a:xfrm>
          <a:prstGeom prst="rect">
            <a:avLst/>
          </a:prstGeom>
          <a:solidFill>
            <a:srgbClr val="6438C9"/>
          </a:solidFill>
          <a:ln w="25400" cap="flat" cmpd="sng">
            <a:solidFill>
              <a:srgbClr val="6438C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Application users:</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Usually, you won’t care.</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Applications that can connect to MySQL can connect to TiDB.</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ODBC (Excel, Tableau, etc)</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JDBC (Tableau, Looker, etc.)</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API (MySQL Admin)</a:t>
            </a:r>
            <a:endParaRPr/>
          </a:p>
        </p:txBody>
      </p:sp>
      <p:sp>
        <p:nvSpPr>
          <p:cNvPr id="281" name="Google Shape;281;p42"/>
          <p:cNvSpPr/>
          <p:nvPr/>
        </p:nvSpPr>
        <p:spPr>
          <a:xfrm>
            <a:off x="1905546" y="882788"/>
            <a:ext cx="2243372" cy="61488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3337" y="90160"/>
                </a:moveTo>
                <a:lnTo>
                  <a:pt x="-28735" y="208816"/>
                </a:lnTo>
              </a:path>
            </a:pathLst>
          </a:custGeom>
          <a:solidFill>
            <a:srgbClr val="6438C9"/>
          </a:solidFill>
          <a:ln w="63500"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114297" marR="0" lvl="0" indent="0" algn="l" rtl="0">
              <a:lnSpc>
                <a:spcPct val="115000"/>
              </a:lnSpc>
              <a:spcBef>
                <a:spcPts val="0"/>
              </a:spcBef>
              <a:spcAft>
                <a:spcPts val="0"/>
              </a:spcAft>
              <a:buNone/>
            </a:pPr>
            <a:r>
              <a:rPr lang="en" sz="1400" b="0" i="0" u="none" strike="noStrike" cap="none" dirty="0">
                <a:solidFill>
                  <a:schemeClr val="lt1"/>
                </a:solidFill>
                <a:latin typeface="Titillium Web"/>
                <a:ea typeface="Titillium Web"/>
                <a:cs typeface="Titillium Web"/>
                <a:sym typeface="Titillium Web"/>
              </a:rPr>
              <a:t>Users connect to </a:t>
            </a:r>
            <a:r>
              <a:rPr lang="en" sz="1400" b="0" i="0" u="none" strike="noStrike" cap="none" dirty="0" err="1">
                <a:solidFill>
                  <a:schemeClr val="lt1"/>
                </a:solidFill>
                <a:latin typeface="Titillium Web"/>
                <a:ea typeface="Titillium Web"/>
                <a:cs typeface="Titillium Web"/>
                <a:sym typeface="Titillium Web"/>
              </a:rPr>
              <a:t>TiDB</a:t>
            </a:r>
            <a:r>
              <a:rPr lang="en" sz="1400" b="0" i="0" u="none" strike="noStrike" cap="none" dirty="0">
                <a:solidFill>
                  <a:schemeClr val="lt1"/>
                </a:solidFill>
                <a:latin typeface="Titillium Web"/>
                <a:ea typeface="Titillium Web"/>
                <a:cs typeface="Titillium Web"/>
                <a:sym typeface="Titillium Web"/>
              </a:rPr>
              <a:t> as a MySQL application. </a:t>
            </a:r>
            <a:endParaRPr sz="1400" b="0" i="0" u="none" strike="noStrike" cap="none" dirty="0">
              <a:solidFill>
                <a:schemeClr val="lt1"/>
              </a:solidFill>
              <a:latin typeface="Titillium Web"/>
              <a:ea typeface="Titillium Web"/>
              <a:cs typeface="Titillium Web"/>
              <a:sym typeface="Titillium Web"/>
            </a:endParaRPr>
          </a:p>
        </p:txBody>
      </p:sp>
      <p:sp>
        <p:nvSpPr>
          <p:cNvPr id="282" name="Google Shape;282;p42"/>
          <p:cNvSpPr/>
          <p:nvPr/>
        </p:nvSpPr>
        <p:spPr>
          <a:xfrm>
            <a:off x="5184803" y="1961929"/>
            <a:ext cx="2967135" cy="3062654"/>
          </a:xfrm>
          <a:prstGeom prst="rect">
            <a:avLst/>
          </a:prstGeom>
          <a:solidFill>
            <a:srgbClr val="6438C9"/>
          </a:solidFill>
          <a:ln w="25400" cap="flat" cmpd="sng">
            <a:solidFill>
              <a:srgbClr val="6438C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Developers / Programmers:</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ODBC</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JDBC</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Various MySQLConnectors</a:t>
            </a:r>
            <a:endParaRPr sz="1400" b="1"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288" name="Google Shape;288;p43"/>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TiDB – runs SQL commands</a:t>
            </a:r>
            <a:endParaRPr sz="2400"/>
          </a:p>
        </p:txBody>
      </p:sp>
      <p:sp>
        <p:nvSpPr>
          <p:cNvPr id="289" name="Google Shape;289;p43"/>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18</a:t>
            </a:fld>
            <a:endParaRPr/>
          </a:p>
        </p:txBody>
      </p:sp>
      <p:sp>
        <p:nvSpPr>
          <p:cNvPr id="290" name="Google Shape;290;p43"/>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3"/>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292" name="Google Shape;292;p43"/>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TiDB</a:t>
            </a:r>
            <a:endParaRPr sz="1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Cluster</a:t>
            </a:r>
            <a:endParaRPr/>
          </a:p>
        </p:txBody>
      </p:sp>
      <p:sp>
        <p:nvSpPr>
          <p:cNvPr id="293" name="Google Shape;293;p43"/>
          <p:cNvSpPr/>
          <p:nvPr/>
        </p:nvSpPr>
        <p:spPr>
          <a:xfrm>
            <a:off x="1627764" y="2699290"/>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TiDB</a:t>
            </a:r>
            <a:endParaRPr sz="1400" b="1" i="0" u="none" strike="noStrike" cap="none">
              <a:solidFill>
                <a:schemeClr val="lt1"/>
              </a:solidFill>
              <a:latin typeface="Arial"/>
              <a:ea typeface="Arial"/>
              <a:cs typeface="Arial"/>
              <a:sym typeface="Arial"/>
            </a:endParaRPr>
          </a:p>
        </p:txBody>
      </p:sp>
      <p:sp>
        <p:nvSpPr>
          <p:cNvPr id="294" name="Google Shape;294;p43"/>
          <p:cNvSpPr/>
          <p:nvPr/>
        </p:nvSpPr>
        <p:spPr>
          <a:xfrm>
            <a:off x="1635102" y="3130736"/>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TiDB</a:t>
            </a:r>
            <a:endParaRPr sz="1400" b="1" i="0" u="none" strike="noStrike" cap="none">
              <a:solidFill>
                <a:schemeClr val="lt1"/>
              </a:solidFill>
              <a:latin typeface="Arial"/>
              <a:ea typeface="Arial"/>
              <a:cs typeface="Arial"/>
              <a:sym typeface="Arial"/>
            </a:endParaRPr>
          </a:p>
        </p:txBody>
      </p:sp>
      <p:sp>
        <p:nvSpPr>
          <p:cNvPr id="295" name="Google Shape;295;p43"/>
          <p:cNvSpPr/>
          <p:nvPr/>
        </p:nvSpPr>
        <p:spPr>
          <a:xfrm>
            <a:off x="1629819" y="2267596"/>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TiDB</a:t>
            </a:r>
            <a:endParaRPr sz="1400" b="1" i="0" u="none" strike="noStrike" cap="none">
              <a:solidFill>
                <a:schemeClr val="lt1"/>
              </a:solidFill>
              <a:latin typeface="Arial"/>
              <a:ea typeface="Arial"/>
              <a:cs typeface="Arial"/>
              <a:sym typeface="Arial"/>
            </a:endParaRPr>
          </a:p>
        </p:txBody>
      </p:sp>
      <p:sp>
        <p:nvSpPr>
          <p:cNvPr id="296" name="Google Shape;296;p43"/>
          <p:cNvSpPr/>
          <p:nvPr/>
        </p:nvSpPr>
        <p:spPr>
          <a:xfrm>
            <a:off x="1639377" y="3557329"/>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TiDB</a:t>
            </a:r>
            <a:endParaRPr sz="1400" b="1" i="0" u="none" strike="noStrike" cap="none">
              <a:solidFill>
                <a:schemeClr val="lt1"/>
              </a:solidFill>
              <a:latin typeface="Arial"/>
              <a:ea typeface="Arial"/>
              <a:cs typeface="Arial"/>
              <a:sym typeface="Arial"/>
            </a:endParaRPr>
          </a:p>
        </p:txBody>
      </p:sp>
      <p:sp>
        <p:nvSpPr>
          <p:cNvPr id="297" name="Google Shape;297;p43"/>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cxnSp>
        <p:nvCxnSpPr>
          <p:cNvPr id="298" name="Google Shape;298;p43"/>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299" name="Google Shape;299;p43"/>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00" name="Google Shape;300;p43"/>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sp>
        <p:nvSpPr>
          <p:cNvPr id="301" name="Google Shape;301;p43"/>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02" name="Google Shape;302;p43"/>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03" name="Google Shape;303;p43"/>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04" name="Google Shape;304;p43"/>
          <p:cNvSpPr/>
          <p:nvPr/>
        </p:nvSpPr>
        <p:spPr>
          <a:xfrm>
            <a:off x="1384869" y="2059709"/>
            <a:ext cx="1219787" cy="3016889"/>
          </a:xfrm>
          <a:prstGeom prst="rect">
            <a:avLst/>
          </a:prstGeom>
          <a:noFill/>
          <a:ln w="38100"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43"/>
          <p:cNvSpPr/>
          <p:nvPr/>
        </p:nvSpPr>
        <p:spPr>
          <a:xfrm>
            <a:off x="3542271" y="1416908"/>
            <a:ext cx="4242487" cy="3344562"/>
          </a:xfrm>
          <a:prstGeom prst="rect">
            <a:avLst/>
          </a:prstGeom>
          <a:solidFill>
            <a:srgbClr val="6438C9"/>
          </a:solidFill>
          <a:ln w="25400" cap="flat" cmpd="sng">
            <a:solidFill>
              <a:srgbClr val="6438C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Is the name of the entire system and a component.</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The MySQL client connects here.</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Handles SQL requests.</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Performs SQL parsing.</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Generates distributed SQL execution plans.</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Returns query results to the MySQL client.</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Stateless.</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Scalable (you can add/remove </a:t>
            </a: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 servers)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4"/>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11" name="Google Shape;311;p44"/>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TiKV – stores (transactional) data</a:t>
            </a:r>
            <a:endParaRPr sz="2400"/>
          </a:p>
        </p:txBody>
      </p:sp>
      <p:sp>
        <p:nvSpPr>
          <p:cNvPr id="312" name="Google Shape;312;p44"/>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19</a:t>
            </a:fld>
            <a:endParaRPr/>
          </a:p>
        </p:txBody>
      </p:sp>
      <p:sp>
        <p:nvSpPr>
          <p:cNvPr id="313" name="Google Shape;313;p44"/>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4"/>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315" name="Google Shape;315;p44"/>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316" name="Google Shape;316;p44"/>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Storage Cluster</a:t>
            </a:r>
            <a:endParaRPr/>
          </a:p>
        </p:txBody>
      </p:sp>
      <p:sp>
        <p:nvSpPr>
          <p:cNvPr id="317" name="Google Shape;317;p44"/>
          <p:cNvSpPr/>
          <p:nvPr/>
        </p:nvSpPr>
        <p:spPr>
          <a:xfrm>
            <a:off x="4167426" y="2260840"/>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18" name="Google Shape;318;p44"/>
          <p:cNvSpPr/>
          <p:nvPr/>
        </p:nvSpPr>
        <p:spPr>
          <a:xfrm>
            <a:off x="3401760" y="2691371"/>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19" name="Google Shape;319;p44"/>
          <p:cNvSpPr/>
          <p:nvPr/>
        </p:nvSpPr>
        <p:spPr>
          <a:xfrm>
            <a:off x="4161526" y="2688997"/>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0" name="Google Shape;320;p44"/>
          <p:cNvSpPr/>
          <p:nvPr/>
        </p:nvSpPr>
        <p:spPr>
          <a:xfrm>
            <a:off x="4161526" y="3117964"/>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1" name="Google Shape;321;p44"/>
          <p:cNvSpPr/>
          <p:nvPr/>
        </p:nvSpPr>
        <p:spPr>
          <a:xfrm>
            <a:off x="3409098" y="3122817"/>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2" name="Google Shape;322;p44"/>
          <p:cNvSpPr/>
          <p:nvPr/>
        </p:nvSpPr>
        <p:spPr>
          <a:xfrm>
            <a:off x="3403815" y="2259677"/>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3" name="Google Shape;323;p44"/>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4" name="Google Shape;324;p44"/>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5" name="Google Shape;325;p44"/>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6" name="Google Shape;326;p44"/>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7" name="Google Shape;327;p44"/>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328" name="Google Shape;328;p44"/>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cxnSp>
        <p:nvCxnSpPr>
          <p:cNvPr id="329" name="Google Shape;329;p44"/>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0" name="Google Shape;330;p44"/>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1" name="Google Shape;331;p44"/>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2" name="Google Shape;332;p44"/>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333" name="Google Shape;333;p44"/>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sp>
        <p:nvSpPr>
          <p:cNvPr id="334" name="Google Shape;334;p44"/>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335" name="Google Shape;335;p44"/>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336" name="Google Shape;336;p44"/>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7" name="Google Shape;337;p44"/>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8" name="Google Shape;338;p44"/>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9" name="Google Shape;339;p44"/>
          <p:cNvSpPr/>
          <p:nvPr/>
        </p:nvSpPr>
        <p:spPr>
          <a:xfrm>
            <a:off x="3236977" y="2051111"/>
            <a:ext cx="1833788" cy="3016140"/>
          </a:xfrm>
          <a:prstGeom prst="rect">
            <a:avLst/>
          </a:prstGeom>
          <a:noFill/>
          <a:ln w="38100"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44"/>
          <p:cNvSpPr/>
          <p:nvPr/>
        </p:nvSpPr>
        <p:spPr>
          <a:xfrm>
            <a:off x="5306217" y="2052626"/>
            <a:ext cx="3558659" cy="3014626"/>
          </a:xfrm>
          <a:prstGeom prst="rect">
            <a:avLst/>
          </a:prstGeom>
          <a:solidFill>
            <a:srgbClr val="6438C9"/>
          </a:solidFill>
          <a:ln w="25400" cap="flat" cmpd="sng">
            <a:solidFill>
              <a:srgbClr val="00206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dirty="0" err="1">
                <a:solidFill>
                  <a:schemeClr val="lt1"/>
                </a:solidFill>
                <a:latin typeface="Arial"/>
                <a:ea typeface="Arial"/>
                <a:cs typeface="Arial"/>
                <a:sym typeface="Arial"/>
              </a:rPr>
              <a:t>TiKV</a:t>
            </a:r>
            <a:r>
              <a:rPr lang="en" sz="1400" b="1" i="0" u="none" strike="noStrike" cap="none" dirty="0">
                <a:solidFill>
                  <a:schemeClr val="lt1"/>
                </a:solidFill>
                <a:latin typeface="Arial"/>
                <a:ea typeface="Arial"/>
                <a:cs typeface="Arial"/>
                <a:sym typeface="Arial"/>
              </a:rPr>
              <a:t> server:</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Provides storage for the </a:t>
            </a: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 component.</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Row-based data store (Used for Online Transaction Processing (OLTP) data)</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Data is distributed.</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Maintains multiple replicas.</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High availability (supports automatic failover).</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Can be used without </a:t>
            </a: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a:t>
            </a:r>
          </a:p>
          <a:p>
            <a:pPr marL="285743" marR="0" lvl="0" indent="-285743" algn="l" rtl="0">
              <a:lnSpc>
                <a:spcPct val="100000"/>
              </a:lnSpc>
              <a:spcBef>
                <a:spcPts val="0"/>
              </a:spcBef>
              <a:spcAft>
                <a:spcPts val="0"/>
              </a:spcAft>
              <a:buClr>
                <a:schemeClr val="lt1"/>
              </a:buClr>
              <a:buSzPts val="1400"/>
              <a:buFont typeface="Arial"/>
              <a:buChar char="•"/>
            </a:pPr>
            <a:r>
              <a:rPr lang="en" b="1" dirty="0">
                <a:solidFill>
                  <a:schemeClr val="lt1"/>
                </a:solidFill>
              </a:rPr>
              <a:t>Stores data in Key-Value pairs.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457200" lvl="0" indent="-228600" algn="l" rtl="0">
              <a:lnSpc>
                <a:spcPct val="150000"/>
              </a:lnSpc>
              <a:spcBef>
                <a:spcPts val="0"/>
              </a:spcBef>
              <a:spcAft>
                <a:spcPts val="0"/>
              </a:spcAft>
              <a:buClr>
                <a:srgbClr val="00B0F0"/>
              </a:buClr>
              <a:buSzPts val="1800"/>
              <a:buFont typeface="Arial"/>
              <a:buNone/>
            </a:pPr>
            <a:r>
              <a:rPr lang="en-US" sz="1800" dirty="0"/>
              <a:t>After attending this workshop, you will be able to:</a:t>
            </a:r>
            <a:endParaRPr sz="18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Explain the benefits of using </a:t>
            </a:r>
            <a:r>
              <a:rPr lang="en-US" sz="1600" b="0" dirty="0" err="1">
                <a:latin typeface="Helvetica Neue"/>
                <a:ea typeface="Helvetica Neue"/>
                <a:cs typeface="Helvetica Neue"/>
                <a:sym typeface="Helvetica Neue"/>
              </a:rPr>
              <a:t>TiDB</a:t>
            </a:r>
            <a:r>
              <a:rPr lang="en-US" sz="1600" b="0" dirty="0">
                <a:latin typeface="Helvetica Neue"/>
                <a:ea typeface="Helvetica Neue"/>
                <a:cs typeface="Helvetica Neue"/>
                <a:sym typeface="Helvetica Neue"/>
              </a:rPr>
              <a:t> Cloud to your friends /coworker</a:t>
            </a:r>
            <a:endParaRPr sz="16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Explain the </a:t>
            </a:r>
            <a:r>
              <a:rPr lang="en-US" sz="1600" b="0" dirty="0" err="1">
                <a:latin typeface="Helvetica Neue"/>
                <a:ea typeface="Helvetica Neue"/>
                <a:cs typeface="Helvetica Neue"/>
                <a:sym typeface="Helvetica Neue"/>
              </a:rPr>
              <a:t>TiDB</a:t>
            </a:r>
            <a:r>
              <a:rPr lang="en-US" sz="1600" b="0" dirty="0">
                <a:latin typeface="Helvetica Neue"/>
                <a:ea typeface="Helvetica Neue"/>
                <a:cs typeface="Helvetica Neue"/>
                <a:sym typeface="Helvetica Neue"/>
              </a:rPr>
              <a:t> architecture to your friends / coworkers</a:t>
            </a:r>
            <a:endParaRPr lang="en-US" sz="16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Create a </a:t>
            </a:r>
            <a:r>
              <a:rPr lang="en-US" sz="1600" b="0" dirty="0" err="1">
                <a:latin typeface="Helvetica Neue"/>
                <a:ea typeface="Helvetica Neue"/>
                <a:cs typeface="Helvetica Neue"/>
                <a:sym typeface="Helvetica Neue"/>
              </a:rPr>
              <a:t>TiDB</a:t>
            </a:r>
            <a:r>
              <a:rPr lang="en-US" sz="1600" b="0" dirty="0">
                <a:latin typeface="Helvetica Neue"/>
                <a:ea typeface="Helvetica Neue"/>
                <a:cs typeface="Helvetica Neue"/>
                <a:sym typeface="Helvetica Neue"/>
              </a:rPr>
              <a:t> environment for learning</a:t>
            </a:r>
          </a:p>
          <a:p>
            <a:pPr lvl="1" indent="-342900">
              <a:lnSpc>
                <a:spcPct val="150000"/>
              </a:lnSpc>
              <a:buClr>
                <a:srgbClr val="00B0F0"/>
              </a:buClr>
              <a:buSzPts val="1800"/>
              <a:buFont typeface="Arial"/>
              <a:buChar char="•"/>
            </a:pPr>
            <a:r>
              <a:rPr lang="en-US" sz="1600" dirty="0">
                <a:latin typeface="Helvetica Neue"/>
                <a:ea typeface="Helvetica Neue"/>
                <a:cs typeface="Helvetica Neue"/>
                <a:sym typeface="Helvetica Neue"/>
              </a:rPr>
              <a:t>And…</a:t>
            </a:r>
            <a:endParaRPr sz="1600" dirty="0"/>
          </a:p>
        </p:txBody>
      </p:sp>
      <p:sp>
        <p:nvSpPr>
          <p:cNvPr id="103" name="Google Shape;103;p2"/>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0141E"/>
              </a:buClr>
              <a:buSzPts val="1800"/>
              <a:buFont typeface="Helvetica Neue"/>
              <a:buNone/>
            </a:pPr>
            <a:r>
              <a:rPr lang="en-US" sz="1800" b="1" dirty="0">
                <a:solidFill>
                  <a:srgbClr val="10141E"/>
                </a:solidFill>
                <a:latin typeface="Helvetica Neue"/>
                <a:ea typeface="Helvetica Neue"/>
                <a:cs typeface="Helvetica Neue"/>
                <a:sym typeface="Helvetica Neue"/>
              </a:rPr>
              <a:t>Objectives</a:t>
            </a:r>
            <a:endParaRPr dirty="0"/>
          </a:p>
        </p:txBody>
      </p:sp>
    </p:spTree>
    <p:extLst>
      <p:ext uri="{BB962C8B-B14F-4D97-AF65-F5344CB8AC3E}">
        <p14:creationId xmlns:p14="http://schemas.microsoft.com/office/powerpoint/2010/main" val="237653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4"/>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11" name="Google Shape;311;p44"/>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TiKV – stores (transactional) data</a:t>
            </a:r>
            <a:endParaRPr sz="2400"/>
          </a:p>
        </p:txBody>
      </p:sp>
      <p:sp>
        <p:nvSpPr>
          <p:cNvPr id="312" name="Google Shape;312;p44"/>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20</a:t>
            </a:fld>
            <a:endParaRPr/>
          </a:p>
        </p:txBody>
      </p:sp>
      <p:sp>
        <p:nvSpPr>
          <p:cNvPr id="313" name="Google Shape;313;p44"/>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4"/>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315" name="Google Shape;315;p44"/>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316" name="Google Shape;316;p44"/>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Storage Cluster</a:t>
            </a:r>
            <a:endParaRPr/>
          </a:p>
        </p:txBody>
      </p:sp>
      <p:sp>
        <p:nvSpPr>
          <p:cNvPr id="317" name="Google Shape;317;p44"/>
          <p:cNvSpPr/>
          <p:nvPr/>
        </p:nvSpPr>
        <p:spPr>
          <a:xfrm>
            <a:off x="4167426" y="2260840"/>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18" name="Google Shape;318;p44"/>
          <p:cNvSpPr/>
          <p:nvPr/>
        </p:nvSpPr>
        <p:spPr>
          <a:xfrm>
            <a:off x="3401760" y="2691371"/>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19" name="Google Shape;319;p44"/>
          <p:cNvSpPr/>
          <p:nvPr/>
        </p:nvSpPr>
        <p:spPr>
          <a:xfrm>
            <a:off x="4161526" y="2688997"/>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0" name="Google Shape;320;p44"/>
          <p:cNvSpPr/>
          <p:nvPr/>
        </p:nvSpPr>
        <p:spPr>
          <a:xfrm>
            <a:off x="4161526" y="3117964"/>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1" name="Google Shape;321;p44"/>
          <p:cNvSpPr/>
          <p:nvPr/>
        </p:nvSpPr>
        <p:spPr>
          <a:xfrm>
            <a:off x="3409098" y="3122817"/>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2" name="Google Shape;322;p44"/>
          <p:cNvSpPr/>
          <p:nvPr/>
        </p:nvSpPr>
        <p:spPr>
          <a:xfrm>
            <a:off x="3403815" y="2259677"/>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3" name="Google Shape;323;p44"/>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4" name="Google Shape;324;p44"/>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5" name="Google Shape;325;p44"/>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6" name="Google Shape;326;p44"/>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7" name="Google Shape;327;p44"/>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328" name="Google Shape;328;p44"/>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cxnSp>
        <p:nvCxnSpPr>
          <p:cNvPr id="329" name="Google Shape;329;p44"/>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0" name="Google Shape;330;p44"/>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1" name="Google Shape;331;p44"/>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2" name="Google Shape;332;p44"/>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333" name="Google Shape;333;p44"/>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sp>
        <p:nvSpPr>
          <p:cNvPr id="334" name="Google Shape;334;p44"/>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335" name="Google Shape;335;p44"/>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336" name="Google Shape;336;p44"/>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7" name="Google Shape;337;p44"/>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8" name="Google Shape;338;p44"/>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9" name="Google Shape;339;p44"/>
          <p:cNvSpPr/>
          <p:nvPr/>
        </p:nvSpPr>
        <p:spPr>
          <a:xfrm>
            <a:off x="3236977" y="2051111"/>
            <a:ext cx="1833788" cy="3016140"/>
          </a:xfrm>
          <a:prstGeom prst="rect">
            <a:avLst/>
          </a:prstGeom>
          <a:noFill/>
          <a:ln w="38100"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44"/>
          <p:cNvSpPr/>
          <p:nvPr/>
        </p:nvSpPr>
        <p:spPr>
          <a:xfrm>
            <a:off x="5306217" y="2052626"/>
            <a:ext cx="3558659" cy="3014626"/>
          </a:xfrm>
          <a:prstGeom prst="rect">
            <a:avLst/>
          </a:prstGeom>
          <a:solidFill>
            <a:srgbClr val="6438C9"/>
          </a:solidFill>
          <a:ln w="25400" cap="flat" cmpd="sng">
            <a:solidFill>
              <a:srgbClr val="00206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dirty="0" err="1">
                <a:solidFill>
                  <a:schemeClr val="lt1"/>
                </a:solidFill>
                <a:latin typeface="Arial"/>
                <a:ea typeface="Arial"/>
                <a:cs typeface="Arial"/>
                <a:sym typeface="Arial"/>
              </a:rPr>
              <a:t>TiKV</a:t>
            </a:r>
            <a:r>
              <a:rPr lang="en" sz="1400" b="1" i="0" u="none" strike="noStrike" cap="none" dirty="0">
                <a:solidFill>
                  <a:schemeClr val="lt1"/>
                </a:solidFill>
                <a:latin typeface="Arial"/>
                <a:ea typeface="Arial"/>
                <a:cs typeface="Arial"/>
                <a:sym typeface="Arial"/>
              </a:rPr>
              <a:t> server:</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Provides storage for the </a:t>
            </a: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 component.</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Row-based data store (Used for Online Transaction Processing (OLTP) data)</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Data is distributed.</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Maintains multiple replicas.</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High availability (supports automatic failover).</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Can be used without </a:t>
            </a: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a:t>
            </a:r>
          </a:p>
          <a:p>
            <a:pPr marL="285743" marR="0" lvl="0" indent="-285743" algn="l" rtl="0">
              <a:lnSpc>
                <a:spcPct val="100000"/>
              </a:lnSpc>
              <a:spcBef>
                <a:spcPts val="0"/>
              </a:spcBef>
              <a:spcAft>
                <a:spcPts val="0"/>
              </a:spcAft>
              <a:buClr>
                <a:schemeClr val="lt1"/>
              </a:buClr>
              <a:buSzPts val="1400"/>
              <a:buFont typeface="Arial"/>
              <a:buChar char="•"/>
            </a:pPr>
            <a:r>
              <a:rPr lang="en" b="1" dirty="0">
                <a:solidFill>
                  <a:srgbClr val="FFFF00"/>
                </a:solidFill>
              </a:rPr>
              <a:t>Stores data in Key-Value pairs.</a:t>
            </a:r>
            <a:endParaRPr dirty="0">
              <a:solidFill>
                <a:srgbClr val="FFFF00"/>
              </a:solidFill>
            </a:endParaRPr>
          </a:p>
        </p:txBody>
      </p:sp>
      <p:sp>
        <p:nvSpPr>
          <p:cNvPr id="2" name="Rectangle 1">
            <a:extLst>
              <a:ext uri="{FF2B5EF4-FFF2-40B4-BE49-F238E27FC236}">
                <a16:creationId xmlns:a16="http://schemas.microsoft.com/office/drawing/2014/main" id="{A8C9107A-B1D8-A7FF-D009-BFCBBD1723C3}"/>
              </a:ext>
            </a:extLst>
          </p:cNvPr>
          <p:cNvSpPr/>
          <p:nvPr/>
        </p:nvSpPr>
        <p:spPr>
          <a:xfrm>
            <a:off x="0" y="704088"/>
            <a:ext cx="9105484" cy="4363163"/>
          </a:xfrm>
          <a:prstGeom prst="rect">
            <a:avLst/>
          </a:prstGeom>
          <a:solidFill>
            <a:schemeClr val="bg1">
              <a:alpha val="5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A699240-5F54-00D3-944E-90F60884D875}"/>
              </a:ext>
            </a:extLst>
          </p:cNvPr>
          <p:cNvPicPr>
            <a:picLocks noChangeAspect="1"/>
          </p:cNvPicPr>
          <p:nvPr/>
        </p:nvPicPr>
        <p:blipFill>
          <a:blip r:embed="rId3"/>
          <a:stretch>
            <a:fillRect/>
          </a:stretch>
        </p:blipFill>
        <p:spPr>
          <a:xfrm>
            <a:off x="685800" y="1504618"/>
            <a:ext cx="7772400" cy="2675036"/>
          </a:xfrm>
          <a:prstGeom prst="rect">
            <a:avLst/>
          </a:prstGeom>
        </p:spPr>
      </p:pic>
    </p:spTree>
    <p:extLst>
      <p:ext uri="{BB962C8B-B14F-4D97-AF65-F5344CB8AC3E}">
        <p14:creationId xmlns:p14="http://schemas.microsoft.com/office/powerpoint/2010/main" val="914209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65"/>
          <p:cNvSpPr txBox="1">
            <a:spLocks noGrp="1"/>
          </p:cNvSpPr>
          <p:nvPr>
            <p:ph type="title"/>
          </p:nvPr>
        </p:nvSpPr>
        <p:spPr>
          <a:xfrm>
            <a:off x="356841" y="17123"/>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Inside TiKV – Multi-Version Concurrency Control</a:t>
            </a:r>
            <a:endParaRPr sz="2400"/>
          </a:p>
        </p:txBody>
      </p:sp>
      <p:sp>
        <p:nvSpPr>
          <p:cNvPr id="1006" name="Google Shape;1006;p65"/>
          <p:cNvSpPr txBox="1">
            <a:spLocks noGrp="1"/>
          </p:cNvSpPr>
          <p:nvPr>
            <p:ph type="sldNum" idx="12"/>
          </p:nvPr>
        </p:nvSpPr>
        <p:spPr>
          <a:xfrm>
            <a:off x="762371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21</a:t>
            </a:fld>
            <a:endParaRPr/>
          </a:p>
        </p:txBody>
      </p:sp>
      <p:sp>
        <p:nvSpPr>
          <p:cNvPr id="1007" name="Google Shape;1007;p65"/>
          <p:cNvSpPr/>
          <p:nvPr/>
        </p:nvSpPr>
        <p:spPr>
          <a:xfrm>
            <a:off x="164602" y="708862"/>
            <a:ext cx="4591196" cy="2892756"/>
          </a:xfrm>
          <a:prstGeom prst="rect">
            <a:avLst/>
          </a:prstGeom>
          <a:solidFill>
            <a:srgbClr val="2E3D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08" name="Google Shape;1008;p65"/>
          <p:cNvSpPr txBox="1"/>
          <p:nvPr/>
        </p:nvSpPr>
        <p:spPr>
          <a:xfrm>
            <a:off x="1679511" y="708862"/>
            <a:ext cx="104657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1" i="0" u="none" strike="noStrike" cap="none">
                <a:solidFill>
                  <a:schemeClr val="lt1"/>
                </a:solidFill>
                <a:latin typeface="Arial"/>
                <a:ea typeface="Arial"/>
                <a:cs typeface="Arial"/>
                <a:sym typeface="Arial"/>
              </a:rPr>
              <a:t>TiKV</a:t>
            </a:r>
            <a:endParaRPr sz="2000" b="1" i="0" u="none" strike="noStrike" cap="none">
              <a:solidFill>
                <a:schemeClr val="lt1"/>
              </a:solidFill>
              <a:latin typeface="Arial"/>
              <a:ea typeface="Arial"/>
              <a:cs typeface="Arial"/>
              <a:sym typeface="Arial"/>
            </a:endParaRPr>
          </a:p>
        </p:txBody>
      </p:sp>
      <p:pic>
        <p:nvPicPr>
          <p:cNvPr id="1009" name="Google Shape;1009;p65"/>
          <p:cNvPicPr preferRelativeResize="0"/>
          <p:nvPr/>
        </p:nvPicPr>
        <p:blipFill rotWithShape="1">
          <a:blip r:embed="rId3">
            <a:alphaModFix/>
          </a:blip>
          <a:srcRect/>
          <a:stretch/>
        </p:blipFill>
        <p:spPr>
          <a:xfrm>
            <a:off x="4937417" y="708863"/>
            <a:ext cx="4041983" cy="4236364"/>
          </a:xfrm>
          <a:prstGeom prst="rect">
            <a:avLst/>
          </a:prstGeom>
          <a:noFill/>
          <a:ln>
            <a:noFill/>
          </a:ln>
        </p:spPr>
      </p:pic>
      <p:sp>
        <p:nvSpPr>
          <p:cNvPr id="1010" name="Google Shape;1010;p65"/>
          <p:cNvSpPr/>
          <p:nvPr/>
        </p:nvSpPr>
        <p:spPr>
          <a:xfrm>
            <a:off x="4937417" y="749078"/>
            <a:ext cx="4125497" cy="3754874"/>
          </a:xfrm>
          <a:prstGeom prst="rect">
            <a:avLst/>
          </a:prstGeom>
          <a:noFill/>
          <a:ln>
            <a:noFill/>
          </a:ln>
        </p:spPr>
        <p:txBody>
          <a:bodyPr spcFirstLastPara="1" wrap="square" lIns="91425" tIns="45700" rIns="91425" bIns="45700" anchor="t" anchorCtr="0">
            <a:noAutofit/>
          </a:bodyPr>
          <a:lstStyle/>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dirty="0" err="1">
                <a:solidFill>
                  <a:schemeClr val="lt1"/>
                </a:solidFill>
                <a:latin typeface="Titillium Web"/>
                <a:ea typeface="Titillium Web"/>
                <a:cs typeface="Titillium Web"/>
                <a:sym typeface="Titillium Web"/>
              </a:rPr>
              <a:t>TiKV</a:t>
            </a:r>
            <a:r>
              <a:rPr lang="en" sz="1400" b="0" i="0" u="none" strike="noStrike" cap="none" dirty="0">
                <a:solidFill>
                  <a:schemeClr val="lt1"/>
                </a:solidFill>
                <a:latin typeface="Titillium Web"/>
                <a:ea typeface="Titillium Web"/>
                <a:cs typeface="Titillium Web"/>
                <a:sym typeface="Titillium Web"/>
              </a:rPr>
              <a:t> is the storage layer</a:t>
            </a:r>
            <a:endParaRPr dirty="0"/>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dirty="0" err="1">
                <a:solidFill>
                  <a:schemeClr val="lt1"/>
                </a:solidFill>
                <a:latin typeface="Titillium Web"/>
                <a:ea typeface="Titillium Web"/>
                <a:cs typeface="Titillium Web"/>
                <a:sym typeface="Titillium Web"/>
              </a:rPr>
              <a:t>TiDB</a:t>
            </a:r>
            <a:r>
              <a:rPr lang="en" sz="1400" b="0" i="0" u="none" strike="noStrike" cap="none" dirty="0">
                <a:solidFill>
                  <a:schemeClr val="lt1"/>
                </a:solidFill>
                <a:latin typeface="Titillium Web"/>
                <a:ea typeface="Titillium Web"/>
                <a:cs typeface="Titillium Web"/>
                <a:sym typeface="Titillium Web"/>
              </a:rPr>
              <a:t> (SQL processor) uses the KV API to talk to </a:t>
            </a:r>
            <a:r>
              <a:rPr lang="en" sz="1400" b="0" i="0" u="none" strike="noStrike" cap="none" dirty="0" err="1">
                <a:solidFill>
                  <a:schemeClr val="lt1"/>
                </a:solidFill>
                <a:latin typeface="Titillium Web"/>
                <a:ea typeface="Titillium Web"/>
                <a:cs typeface="Titillium Web"/>
                <a:sym typeface="Titillium Web"/>
              </a:rPr>
              <a:t>TiKV</a:t>
            </a:r>
            <a:r>
              <a:rPr lang="en" sz="1400" b="0" i="0" u="none" strike="noStrike" cap="none" dirty="0">
                <a:solidFill>
                  <a:schemeClr val="lt1"/>
                </a:solidFill>
                <a:latin typeface="Titillium Web"/>
                <a:ea typeface="Titillium Web"/>
                <a:cs typeface="Titillium Web"/>
                <a:sym typeface="Titillium Web"/>
              </a:rPr>
              <a:t>.</a:t>
            </a:r>
            <a:endParaRPr dirty="0"/>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dirty="0">
                <a:solidFill>
                  <a:schemeClr val="lt1"/>
                </a:solidFill>
                <a:latin typeface="Titillium Web"/>
                <a:ea typeface="Titillium Web"/>
                <a:cs typeface="Titillium Web"/>
                <a:sym typeface="Titillium Web"/>
              </a:rPr>
              <a:t>Not all SQL processing is performed by the </a:t>
            </a:r>
            <a:r>
              <a:rPr lang="en" sz="1400" b="0" i="0" u="none" strike="noStrike" cap="none" dirty="0" err="1">
                <a:solidFill>
                  <a:schemeClr val="lt1"/>
                </a:solidFill>
                <a:latin typeface="Titillium Web"/>
                <a:ea typeface="Titillium Web"/>
                <a:cs typeface="Titillium Web"/>
                <a:sym typeface="Titillium Web"/>
              </a:rPr>
              <a:t>TiDB</a:t>
            </a:r>
            <a:r>
              <a:rPr lang="en" sz="1400" b="0" i="0" u="none" strike="noStrike" cap="none" dirty="0">
                <a:solidFill>
                  <a:schemeClr val="lt1"/>
                </a:solidFill>
                <a:latin typeface="Titillium Web"/>
                <a:ea typeface="Titillium Web"/>
                <a:cs typeface="Titillium Web"/>
                <a:sym typeface="Titillium Web"/>
              </a:rPr>
              <a:t> component.</a:t>
            </a:r>
            <a:endParaRPr dirty="0"/>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dirty="0">
                <a:solidFill>
                  <a:schemeClr val="lt1"/>
                </a:solidFill>
                <a:latin typeface="Titillium Web"/>
                <a:ea typeface="Titillium Web"/>
                <a:cs typeface="Titillium Web"/>
                <a:sym typeface="Titillium Web"/>
              </a:rPr>
              <a:t>The </a:t>
            </a:r>
            <a:r>
              <a:rPr lang="en" sz="1400" b="0" i="0" u="none" strike="noStrike" cap="none" dirty="0" err="1">
                <a:solidFill>
                  <a:schemeClr val="lt1"/>
                </a:solidFill>
                <a:latin typeface="Titillium Web"/>
                <a:ea typeface="Titillium Web"/>
                <a:cs typeface="Titillium Web"/>
                <a:sym typeface="Titillium Web"/>
              </a:rPr>
              <a:t>TiKV</a:t>
            </a:r>
            <a:r>
              <a:rPr lang="en" sz="1400" b="0" i="0" u="none" strike="noStrike" cap="none" dirty="0">
                <a:solidFill>
                  <a:schemeClr val="lt1"/>
                </a:solidFill>
                <a:latin typeface="Titillium Web"/>
                <a:ea typeface="Titillium Web"/>
                <a:cs typeface="Titillium Web"/>
                <a:sym typeface="Titillium Web"/>
              </a:rPr>
              <a:t> Coprocessor handles some processing: filters, mapping, count, sum, and more)</a:t>
            </a:r>
            <a:endParaRPr dirty="0"/>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dirty="0">
                <a:solidFill>
                  <a:srgbClr val="FFFFFF"/>
                </a:solidFill>
                <a:latin typeface="Titillium Web"/>
                <a:ea typeface="Titillium Web"/>
                <a:cs typeface="Titillium Web"/>
                <a:sym typeface="Titillium Web"/>
              </a:rPr>
              <a:t>This increases parallelism.</a:t>
            </a:r>
            <a:endParaRPr dirty="0"/>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dirty="0">
                <a:solidFill>
                  <a:srgbClr val="FFFFFF"/>
                </a:solidFill>
                <a:latin typeface="Titillium Web"/>
                <a:ea typeface="Titillium Web"/>
                <a:cs typeface="Titillium Web"/>
                <a:sym typeface="Titillium Web"/>
              </a:rPr>
              <a:t>Implements ACID capabilities.</a:t>
            </a:r>
            <a:endParaRPr dirty="0"/>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dirty="0" err="1">
                <a:solidFill>
                  <a:srgbClr val="FFFFFF"/>
                </a:solidFill>
                <a:latin typeface="Titillium Web"/>
                <a:ea typeface="Titillium Web"/>
                <a:cs typeface="Titillium Web"/>
                <a:sym typeface="Titillium Web"/>
              </a:rPr>
              <a:t>TiKV</a:t>
            </a:r>
            <a:r>
              <a:rPr lang="en" sz="1400" b="0" i="0" u="none" strike="noStrike" cap="none" dirty="0">
                <a:solidFill>
                  <a:srgbClr val="FFFFFF"/>
                </a:solidFill>
                <a:latin typeface="Titillium Web"/>
                <a:ea typeface="Titillium Web"/>
                <a:cs typeface="Titillium Web"/>
                <a:sym typeface="Titillium Web"/>
              </a:rPr>
              <a:t> uses Google's Percolator module and uses Optimistic locking for transactions.</a:t>
            </a:r>
            <a:endParaRPr dirty="0"/>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dirty="0">
                <a:solidFill>
                  <a:srgbClr val="DA4A30"/>
                </a:solidFill>
                <a:latin typeface="Titillium Web"/>
                <a:ea typeface="Titillium Web"/>
                <a:cs typeface="Titillium Web"/>
                <a:sym typeface="Titillium Web"/>
              </a:rPr>
              <a:t>MVCC creates a new version of the data object instead of updating in-place.</a:t>
            </a:r>
            <a:endParaRPr dirty="0"/>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dirty="0">
                <a:solidFill>
                  <a:srgbClr val="DA4A30"/>
                </a:solidFill>
                <a:latin typeface="Titillium Web"/>
                <a:ea typeface="Titillium Web"/>
                <a:cs typeface="Titillium Web"/>
                <a:sym typeface="Titillium Web"/>
              </a:rPr>
              <a:t>Current readers can see older version while the UPDATE transaction runs.</a:t>
            </a:r>
            <a:endParaRPr dirty="0"/>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dirty="0">
                <a:solidFill>
                  <a:srgbClr val="DA4A30"/>
                </a:solidFill>
                <a:latin typeface="Titillium Web"/>
                <a:ea typeface="Titillium Web"/>
                <a:cs typeface="Titillium Web"/>
                <a:sym typeface="Titillium Web"/>
              </a:rPr>
              <a:t>MVCC does not require locking.</a:t>
            </a:r>
            <a:endParaRPr dirty="0"/>
          </a:p>
        </p:txBody>
      </p:sp>
      <p:sp>
        <p:nvSpPr>
          <p:cNvPr id="1011" name="Google Shape;1011;p65"/>
          <p:cNvSpPr/>
          <p:nvPr/>
        </p:nvSpPr>
        <p:spPr>
          <a:xfrm>
            <a:off x="293447" y="1613911"/>
            <a:ext cx="4333500" cy="326010"/>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Transaction</a:t>
            </a:r>
            <a:endParaRPr/>
          </a:p>
        </p:txBody>
      </p:sp>
      <p:sp>
        <p:nvSpPr>
          <p:cNvPr id="1012" name="Google Shape;1012;p65"/>
          <p:cNvSpPr/>
          <p:nvPr/>
        </p:nvSpPr>
        <p:spPr>
          <a:xfrm>
            <a:off x="293449" y="1122700"/>
            <a:ext cx="1386060" cy="334758"/>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KV API</a:t>
            </a:r>
            <a:endParaRPr/>
          </a:p>
        </p:txBody>
      </p:sp>
      <p:sp>
        <p:nvSpPr>
          <p:cNvPr id="1013" name="Google Shape;1013;p65"/>
          <p:cNvSpPr/>
          <p:nvPr/>
        </p:nvSpPr>
        <p:spPr>
          <a:xfrm>
            <a:off x="1842470" y="1115672"/>
            <a:ext cx="2784478" cy="334758"/>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Co-processor</a:t>
            </a:r>
            <a:endParaRPr/>
          </a:p>
        </p:txBody>
      </p:sp>
      <p:sp>
        <p:nvSpPr>
          <p:cNvPr id="1014" name="Google Shape;1014;p65"/>
          <p:cNvSpPr/>
          <p:nvPr/>
        </p:nvSpPr>
        <p:spPr>
          <a:xfrm>
            <a:off x="293448" y="2096374"/>
            <a:ext cx="4333500" cy="326010"/>
          </a:xfrm>
          <a:prstGeom prst="roundRect">
            <a:avLst>
              <a:gd name="adj" fmla="val 16667"/>
            </a:avLst>
          </a:prstGeom>
          <a:solidFill>
            <a:srgbClr val="DA4A30"/>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Multi-Version Concurrency Control (MVCC)</a:t>
            </a:r>
            <a:endParaRPr/>
          </a:p>
        </p:txBody>
      </p:sp>
      <p:sp>
        <p:nvSpPr>
          <p:cNvPr id="1015" name="Google Shape;1015;p65"/>
          <p:cNvSpPr/>
          <p:nvPr/>
        </p:nvSpPr>
        <p:spPr>
          <a:xfrm>
            <a:off x="293449" y="2578837"/>
            <a:ext cx="4333500" cy="326010"/>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RocksDB</a:t>
            </a:r>
            <a:endParaRPr sz="1600" b="0" i="0" u="none" strike="noStrike" cap="none">
              <a:solidFill>
                <a:schemeClr val="lt1"/>
              </a:solidFill>
              <a:latin typeface="Arial"/>
              <a:ea typeface="Arial"/>
              <a:cs typeface="Arial"/>
              <a:sym typeface="Arial"/>
            </a:endParaRPr>
          </a:p>
        </p:txBody>
      </p:sp>
      <p:sp>
        <p:nvSpPr>
          <p:cNvPr id="1016" name="Google Shape;1016;p65"/>
          <p:cNvSpPr/>
          <p:nvPr/>
        </p:nvSpPr>
        <p:spPr>
          <a:xfrm>
            <a:off x="293450" y="3061300"/>
            <a:ext cx="4333500" cy="326010"/>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Raft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66"/>
          <p:cNvSpPr txBox="1">
            <a:spLocks noGrp="1"/>
          </p:cNvSpPr>
          <p:nvPr>
            <p:ph type="title"/>
          </p:nvPr>
        </p:nvSpPr>
        <p:spPr>
          <a:xfrm>
            <a:off x="356841" y="17123"/>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Inside TiKV - RocksDB</a:t>
            </a:r>
            <a:endParaRPr sz="2400"/>
          </a:p>
        </p:txBody>
      </p:sp>
      <p:sp>
        <p:nvSpPr>
          <p:cNvPr id="1022" name="Google Shape;1022;p66"/>
          <p:cNvSpPr txBox="1">
            <a:spLocks noGrp="1"/>
          </p:cNvSpPr>
          <p:nvPr>
            <p:ph type="sldNum" idx="12"/>
          </p:nvPr>
        </p:nvSpPr>
        <p:spPr>
          <a:xfrm>
            <a:off x="762371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22</a:t>
            </a:fld>
            <a:endParaRPr/>
          </a:p>
        </p:txBody>
      </p:sp>
      <p:sp>
        <p:nvSpPr>
          <p:cNvPr id="1023" name="Google Shape;1023;p66"/>
          <p:cNvSpPr/>
          <p:nvPr/>
        </p:nvSpPr>
        <p:spPr>
          <a:xfrm>
            <a:off x="164602" y="708862"/>
            <a:ext cx="4591196" cy="2892756"/>
          </a:xfrm>
          <a:prstGeom prst="rect">
            <a:avLst/>
          </a:prstGeom>
          <a:solidFill>
            <a:srgbClr val="2E3D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24" name="Google Shape;1024;p66"/>
          <p:cNvSpPr txBox="1"/>
          <p:nvPr/>
        </p:nvSpPr>
        <p:spPr>
          <a:xfrm>
            <a:off x="1679511" y="708862"/>
            <a:ext cx="104657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1" i="0" u="none" strike="noStrike" cap="none">
                <a:solidFill>
                  <a:schemeClr val="lt1"/>
                </a:solidFill>
                <a:latin typeface="Arial"/>
                <a:ea typeface="Arial"/>
                <a:cs typeface="Arial"/>
                <a:sym typeface="Arial"/>
              </a:rPr>
              <a:t>TiKV</a:t>
            </a:r>
            <a:endParaRPr sz="2000" b="1" i="0" u="none" strike="noStrike" cap="none">
              <a:solidFill>
                <a:schemeClr val="lt1"/>
              </a:solidFill>
              <a:latin typeface="Arial"/>
              <a:ea typeface="Arial"/>
              <a:cs typeface="Arial"/>
              <a:sym typeface="Arial"/>
            </a:endParaRPr>
          </a:p>
        </p:txBody>
      </p:sp>
      <p:pic>
        <p:nvPicPr>
          <p:cNvPr id="1025" name="Google Shape;1025;p66"/>
          <p:cNvPicPr preferRelativeResize="0"/>
          <p:nvPr/>
        </p:nvPicPr>
        <p:blipFill rotWithShape="1">
          <a:blip r:embed="rId3">
            <a:alphaModFix/>
          </a:blip>
          <a:srcRect/>
          <a:stretch/>
        </p:blipFill>
        <p:spPr>
          <a:xfrm>
            <a:off x="4937417" y="708863"/>
            <a:ext cx="4041983" cy="4236364"/>
          </a:xfrm>
          <a:prstGeom prst="rect">
            <a:avLst/>
          </a:prstGeom>
          <a:noFill/>
          <a:ln>
            <a:noFill/>
          </a:ln>
        </p:spPr>
      </p:pic>
      <p:sp>
        <p:nvSpPr>
          <p:cNvPr id="1026" name="Google Shape;1026;p66"/>
          <p:cNvSpPr/>
          <p:nvPr/>
        </p:nvSpPr>
        <p:spPr>
          <a:xfrm>
            <a:off x="4937417" y="749077"/>
            <a:ext cx="4125497" cy="1528752"/>
          </a:xfrm>
          <a:prstGeom prst="rect">
            <a:avLst/>
          </a:prstGeom>
          <a:noFill/>
          <a:ln>
            <a:noFill/>
          </a:ln>
        </p:spPr>
        <p:txBody>
          <a:bodyPr spcFirstLastPara="1" wrap="square" lIns="91425" tIns="45700" rIns="91425" bIns="45700" anchor="t" anchorCtr="0">
            <a:noAutofit/>
          </a:bodyPr>
          <a:lstStyle/>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a:solidFill>
                  <a:srgbClr val="DA4A30"/>
                </a:solidFill>
                <a:latin typeface="Titillium Web"/>
                <a:ea typeface="Titillium Web"/>
                <a:cs typeface="Titillium Web"/>
                <a:sym typeface="Titillium Web"/>
              </a:rPr>
              <a:t>RocksDB is a persistent key-value store.</a:t>
            </a:r>
            <a:endParaRPr/>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a:solidFill>
                  <a:srgbClr val="DA4A30"/>
                </a:solidFill>
                <a:latin typeface="Titillium Web"/>
                <a:ea typeface="Titillium Web"/>
                <a:cs typeface="Titillium Web"/>
                <a:sym typeface="Titillium Web"/>
              </a:rPr>
              <a:t>Each TiKV node uses two instances of RocksDB.  One for the key-value pairs and another for the Raft logs.</a:t>
            </a:r>
            <a:endParaRPr/>
          </a:p>
          <a:p>
            <a:pPr marL="457189" marR="0" lvl="0" indent="-228592" algn="l" rtl="0">
              <a:lnSpc>
                <a:spcPct val="100000"/>
              </a:lnSpc>
              <a:spcBef>
                <a:spcPts val="0"/>
              </a:spcBef>
              <a:spcAft>
                <a:spcPts val="0"/>
              </a:spcAft>
              <a:buClr>
                <a:schemeClr val="lt1"/>
              </a:buClr>
              <a:buSzPts val="1600"/>
              <a:buFont typeface="Titillium Web"/>
              <a:buNone/>
            </a:pPr>
            <a:endParaRPr sz="1867" b="0" i="0" u="none" strike="noStrike" cap="none">
              <a:solidFill>
                <a:schemeClr val="lt1"/>
              </a:solidFill>
              <a:latin typeface="Titillium Web"/>
              <a:ea typeface="Titillium Web"/>
              <a:cs typeface="Titillium Web"/>
              <a:sym typeface="Titillium Web"/>
            </a:endParaRPr>
          </a:p>
          <a:p>
            <a:pPr marL="412740" marR="0" lvl="0" indent="-184143" algn="l" rtl="0">
              <a:lnSpc>
                <a:spcPct val="100000"/>
              </a:lnSpc>
              <a:spcBef>
                <a:spcPts val="0"/>
              </a:spcBef>
              <a:spcAft>
                <a:spcPts val="0"/>
              </a:spcAft>
              <a:buClr>
                <a:schemeClr val="lt1"/>
              </a:buClr>
              <a:buSzPts val="1600"/>
              <a:buFont typeface="Arial"/>
              <a:buNone/>
            </a:pPr>
            <a:endParaRPr sz="1867" b="1" i="0" u="none" strike="noStrike" cap="none">
              <a:solidFill>
                <a:schemeClr val="lt1"/>
              </a:solidFill>
              <a:latin typeface="Titillium Web"/>
              <a:ea typeface="Titillium Web"/>
              <a:cs typeface="Titillium Web"/>
              <a:sym typeface="Titillium Web"/>
            </a:endParaRPr>
          </a:p>
        </p:txBody>
      </p:sp>
      <p:sp>
        <p:nvSpPr>
          <p:cNvPr id="1027" name="Google Shape;1027;p66"/>
          <p:cNvSpPr/>
          <p:nvPr/>
        </p:nvSpPr>
        <p:spPr>
          <a:xfrm>
            <a:off x="293447" y="1613911"/>
            <a:ext cx="4333500" cy="326010"/>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Transaction</a:t>
            </a:r>
            <a:endParaRPr/>
          </a:p>
        </p:txBody>
      </p:sp>
      <p:sp>
        <p:nvSpPr>
          <p:cNvPr id="1028" name="Google Shape;1028;p66"/>
          <p:cNvSpPr/>
          <p:nvPr/>
        </p:nvSpPr>
        <p:spPr>
          <a:xfrm>
            <a:off x="293449" y="1122700"/>
            <a:ext cx="1386060" cy="334758"/>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KV API</a:t>
            </a:r>
            <a:endParaRPr/>
          </a:p>
        </p:txBody>
      </p:sp>
      <p:sp>
        <p:nvSpPr>
          <p:cNvPr id="1029" name="Google Shape;1029;p66"/>
          <p:cNvSpPr/>
          <p:nvPr/>
        </p:nvSpPr>
        <p:spPr>
          <a:xfrm>
            <a:off x="1842470" y="1115672"/>
            <a:ext cx="2784478" cy="334758"/>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Co-processor</a:t>
            </a:r>
            <a:endParaRPr/>
          </a:p>
        </p:txBody>
      </p:sp>
      <p:sp>
        <p:nvSpPr>
          <p:cNvPr id="1030" name="Google Shape;1030;p66"/>
          <p:cNvSpPr/>
          <p:nvPr/>
        </p:nvSpPr>
        <p:spPr>
          <a:xfrm>
            <a:off x="293448" y="2096374"/>
            <a:ext cx="4333500" cy="326010"/>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Multi-Version Concurrency Control (MVCC)</a:t>
            </a:r>
            <a:endParaRPr/>
          </a:p>
        </p:txBody>
      </p:sp>
      <p:sp>
        <p:nvSpPr>
          <p:cNvPr id="1031" name="Google Shape;1031;p66"/>
          <p:cNvSpPr/>
          <p:nvPr/>
        </p:nvSpPr>
        <p:spPr>
          <a:xfrm>
            <a:off x="293449" y="2578837"/>
            <a:ext cx="4333500" cy="326010"/>
          </a:xfrm>
          <a:prstGeom prst="roundRect">
            <a:avLst>
              <a:gd name="adj" fmla="val 16667"/>
            </a:avLst>
          </a:prstGeom>
          <a:solidFill>
            <a:srgbClr val="DA4A30"/>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RocksDB</a:t>
            </a:r>
            <a:endParaRPr sz="1600" b="0" i="0" u="none" strike="noStrike" cap="none">
              <a:solidFill>
                <a:schemeClr val="lt1"/>
              </a:solidFill>
              <a:latin typeface="Arial"/>
              <a:ea typeface="Arial"/>
              <a:cs typeface="Arial"/>
              <a:sym typeface="Arial"/>
            </a:endParaRPr>
          </a:p>
        </p:txBody>
      </p:sp>
      <p:sp>
        <p:nvSpPr>
          <p:cNvPr id="1032" name="Google Shape;1032;p66"/>
          <p:cNvSpPr/>
          <p:nvPr/>
        </p:nvSpPr>
        <p:spPr>
          <a:xfrm>
            <a:off x="293450" y="3061300"/>
            <a:ext cx="4333500" cy="326010"/>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Raft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67"/>
          <p:cNvSpPr txBox="1">
            <a:spLocks noGrp="1"/>
          </p:cNvSpPr>
          <p:nvPr>
            <p:ph type="title"/>
          </p:nvPr>
        </p:nvSpPr>
        <p:spPr>
          <a:xfrm>
            <a:off x="356841" y="17123"/>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Inside TiKV - Raft</a:t>
            </a:r>
            <a:endParaRPr sz="2400"/>
          </a:p>
        </p:txBody>
      </p:sp>
      <p:sp>
        <p:nvSpPr>
          <p:cNvPr id="1038" name="Google Shape;1038;p67"/>
          <p:cNvSpPr txBox="1">
            <a:spLocks noGrp="1"/>
          </p:cNvSpPr>
          <p:nvPr>
            <p:ph type="sldNum" idx="12"/>
          </p:nvPr>
        </p:nvSpPr>
        <p:spPr>
          <a:xfrm>
            <a:off x="762371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23</a:t>
            </a:fld>
            <a:endParaRPr/>
          </a:p>
        </p:txBody>
      </p:sp>
      <p:sp>
        <p:nvSpPr>
          <p:cNvPr id="1039" name="Google Shape;1039;p67"/>
          <p:cNvSpPr/>
          <p:nvPr/>
        </p:nvSpPr>
        <p:spPr>
          <a:xfrm>
            <a:off x="164602" y="708862"/>
            <a:ext cx="4591196" cy="2892756"/>
          </a:xfrm>
          <a:prstGeom prst="rect">
            <a:avLst/>
          </a:prstGeom>
          <a:solidFill>
            <a:srgbClr val="2E3D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40" name="Google Shape;1040;p67"/>
          <p:cNvSpPr txBox="1"/>
          <p:nvPr/>
        </p:nvSpPr>
        <p:spPr>
          <a:xfrm>
            <a:off x="1679511" y="708862"/>
            <a:ext cx="1046572"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1" i="0" u="none" strike="noStrike" cap="none">
                <a:solidFill>
                  <a:schemeClr val="lt1"/>
                </a:solidFill>
                <a:latin typeface="Arial"/>
                <a:ea typeface="Arial"/>
                <a:cs typeface="Arial"/>
                <a:sym typeface="Arial"/>
              </a:rPr>
              <a:t>TiKV</a:t>
            </a:r>
            <a:endParaRPr sz="2000" b="1" i="0" u="none" strike="noStrike" cap="none">
              <a:solidFill>
                <a:schemeClr val="lt1"/>
              </a:solidFill>
              <a:latin typeface="Arial"/>
              <a:ea typeface="Arial"/>
              <a:cs typeface="Arial"/>
              <a:sym typeface="Arial"/>
            </a:endParaRPr>
          </a:p>
        </p:txBody>
      </p:sp>
      <p:pic>
        <p:nvPicPr>
          <p:cNvPr id="1041" name="Google Shape;1041;p67"/>
          <p:cNvPicPr preferRelativeResize="0"/>
          <p:nvPr/>
        </p:nvPicPr>
        <p:blipFill rotWithShape="1">
          <a:blip r:embed="rId3">
            <a:alphaModFix/>
          </a:blip>
          <a:srcRect/>
          <a:stretch/>
        </p:blipFill>
        <p:spPr>
          <a:xfrm>
            <a:off x="4937417" y="708863"/>
            <a:ext cx="4041983" cy="4236364"/>
          </a:xfrm>
          <a:prstGeom prst="rect">
            <a:avLst/>
          </a:prstGeom>
          <a:noFill/>
          <a:ln>
            <a:noFill/>
          </a:ln>
        </p:spPr>
      </p:pic>
      <p:sp>
        <p:nvSpPr>
          <p:cNvPr id="1042" name="Google Shape;1042;p67"/>
          <p:cNvSpPr/>
          <p:nvPr/>
        </p:nvSpPr>
        <p:spPr>
          <a:xfrm>
            <a:off x="4937417" y="749078"/>
            <a:ext cx="4125497" cy="1672317"/>
          </a:xfrm>
          <a:prstGeom prst="rect">
            <a:avLst/>
          </a:prstGeom>
          <a:noFill/>
          <a:ln>
            <a:noFill/>
          </a:ln>
        </p:spPr>
        <p:txBody>
          <a:bodyPr spcFirstLastPara="1" wrap="square" lIns="91425" tIns="45700" rIns="91425" bIns="45700" anchor="t" anchorCtr="0">
            <a:noAutofit/>
          </a:bodyPr>
          <a:lstStyle/>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a:solidFill>
                  <a:schemeClr val="lt1"/>
                </a:solidFill>
                <a:latin typeface="Titillium Web"/>
                <a:ea typeface="Titillium Web"/>
                <a:cs typeface="Titillium Web"/>
                <a:sym typeface="Titillium Web"/>
              </a:rPr>
              <a:t>RocksDB is a persistent key-value store.</a:t>
            </a:r>
            <a:endParaRPr/>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a:solidFill>
                  <a:schemeClr val="lt1"/>
                </a:solidFill>
                <a:latin typeface="Titillium Web"/>
                <a:ea typeface="Titillium Web"/>
                <a:cs typeface="Titillium Web"/>
                <a:sym typeface="Titillium Web"/>
              </a:rPr>
              <a:t>Each TiKV node uses two instances of RocksDB.  One for the key-value pairs and another for the Raft logs.</a:t>
            </a:r>
            <a:endParaRPr/>
          </a:p>
          <a:p>
            <a:pPr marL="457189" marR="0" lvl="0" indent="-330192" algn="l" rtl="0">
              <a:lnSpc>
                <a:spcPct val="100000"/>
              </a:lnSpc>
              <a:spcBef>
                <a:spcPts val="0"/>
              </a:spcBef>
              <a:spcAft>
                <a:spcPts val="0"/>
              </a:spcAft>
              <a:buClr>
                <a:schemeClr val="lt1"/>
              </a:buClr>
              <a:buSzPts val="1600"/>
              <a:buFont typeface="Titillium Web"/>
              <a:buChar char="●"/>
            </a:pPr>
            <a:r>
              <a:rPr lang="en" sz="1400" b="0" i="0" u="none" strike="noStrike" cap="none">
                <a:solidFill>
                  <a:srgbClr val="DA4A30"/>
                </a:solidFill>
                <a:latin typeface="Titillium Web"/>
                <a:ea typeface="Titillium Web"/>
                <a:cs typeface="Titillium Web"/>
                <a:sym typeface="Titillium Web"/>
              </a:rPr>
              <a:t>Raft is used to achieve the data consistency among the Replicas. </a:t>
            </a:r>
            <a:endParaRPr sz="1400" b="0" i="0" u="none" strike="noStrike" cap="none">
              <a:solidFill>
                <a:srgbClr val="DA4A30"/>
              </a:solidFill>
              <a:latin typeface="Titillium Web"/>
              <a:ea typeface="Titillium Web"/>
              <a:cs typeface="Titillium Web"/>
              <a:sym typeface="Titillium Web"/>
            </a:endParaRPr>
          </a:p>
          <a:p>
            <a:pPr marL="412740" marR="0" lvl="0" indent="-184143" algn="l" rtl="0">
              <a:lnSpc>
                <a:spcPct val="100000"/>
              </a:lnSpc>
              <a:spcBef>
                <a:spcPts val="0"/>
              </a:spcBef>
              <a:spcAft>
                <a:spcPts val="0"/>
              </a:spcAft>
              <a:buClr>
                <a:schemeClr val="lt1"/>
              </a:buClr>
              <a:buSzPts val="1600"/>
              <a:buFont typeface="Arial"/>
              <a:buNone/>
            </a:pPr>
            <a:endParaRPr sz="1867" b="1" i="0" u="none" strike="noStrike" cap="none">
              <a:solidFill>
                <a:schemeClr val="lt1"/>
              </a:solidFill>
              <a:latin typeface="Titillium Web"/>
              <a:ea typeface="Titillium Web"/>
              <a:cs typeface="Titillium Web"/>
              <a:sym typeface="Titillium Web"/>
            </a:endParaRPr>
          </a:p>
        </p:txBody>
      </p:sp>
      <p:sp>
        <p:nvSpPr>
          <p:cNvPr id="1043" name="Google Shape;1043;p67"/>
          <p:cNvSpPr/>
          <p:nvPr/>
        </p:nvSpPr>
        <p:spPr>
          <a:xfrm>
            <a:off x="293447" y="1613911"/>
            <a:ext cx="4333500" cy="326010"/>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Transaction</a:t>
            </a:r>
            <a:endParaRPr/>
          </a:p>
        </p:txBody>
      </p:sp>
      <p:sp>
        <p:nvSpPr>
          <p:cNvPr id="1044" name="Google Shape;1044;p67"/>
          <p:cNvSpPr/>
          <p:nvPr/>
        </p:nvSpPr>
        <p:spPr>
          <a:xfrm>
            <a:off x="293449" y="1122700"/>
            <a:ext cx="1386060" cy="334758"/>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KV API</a:t>
            </a:r>
            <a:endParaRPr/>
          </a:p>
        </p:txBody>
      </p:sp>
      <p:sp>
        <p:nvSpPr>
          <p:cNvPr id="1045" name="Google Shape;1045;p67"/>
          <p:cNvSpPr/>
          <p:nvPr/>
        </p:nvSpPr>
        <p:spPr>
          <a:xfrm>
            <a:off x="1842470" y="1115672"/>
            <a:ext cx="2784478" cy="334758"/>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Co-processor</a:t>
            </a:r>
            <a:endParaRPr/>
          </a:p>
        </p:txBody>
      </p:sp>
      <p:sp>
        <p:nvSpPr>
          <p:cNvPr id="1046" name="Google Shape;1046;p67"/>
          <p:cNvSpPr/>
          <p:nvPr/>
        </p:nvSpPr>
        <p:spPr>
          <a:xfrm>
            <a:off x="293448" y="2096374"/>
            <a:ext cx="4333500" cy="326010"/>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Multi-Version Concurrency Control (MVCC)</a:t>
            </a:r>
            <a:endParaRPr/>
          </a:p>
        </p:txBody>
      </p:sp>
      <p:sp>
        <p:nvSpPr>
          <p:cNvPr id="1047" name="Google Shape;1047;p67"/>
          <p:cNvSpPr/>
          <p:nvPr/>
        </p:nvSpPr>
        <p:spPr>
          <a:xfrm>
            <a:off x="293449" y="2578837"/>
            <a:ext cx="4333500" cy="326010"/>
          </a:xfrm>
          <a:prstGeom prst="roundRect">
            <a:avLst>
              <a:gd name="adj" fmla="val 16667"/>
            </a:avLst>
          </a:prstGeom>
          <a:solidFill>
            <a:srgbClr val="A5A5A5"/>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RocksDB</a:t>
            </a:r>
            <a:endParaRPr sz="1600" b="0" i="0" u="none" strike="noStrike" cap="none">
              <a:solidFill>
                <a:schemeClr val="lt1"/>
              </a:solidFill>
              <a:latin typeface="Arial"/>
              <a:ea typeface="Arial"/>
              <a:cs typeface="Arial"/>
              <a:sym typeface="Arial"/>
            </a:endParaRPr>
          </a:p>
        </p:txBody>
      </p:sp>
      <p:sp>
        <p:nvSpPr>
          <p:cNvPr id="1048" name="Google Shape;1048;p67"/>
          <p:cNvSpPr/>
          <p:nvPr/>
        </p:nvSpPr>
        <p:spPr>
          <a:xfrm>
            <a:off x="293450" y="3061300"/>
            <a:ext cx="4333500" cy="326010"/>
          </a:xfrm>
          <a:prstGeom prst="roundRect">
            <a:avLst>
              <a:gd name="adj" fmla="val 16667"/>
            </a:avLst>
          </a:prstGeom>
          <a:solidFill>
            <a:srgbClr val="DA4A30"/>
          </a:solid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Raft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F73C7-14E5-2A12-A83E-A200A34BC791}"/>
              </a:ext>
            </a:extLst>
          </p:cNvPr>
          <p:cNvSpPr>
            <a:spLocks noGrp="1"/>
          </p:cNvSpPr>
          <p:nvPr>
            <p:ph type="ctrTitle"/>
          </p:nvPr>
        </p:nvSpPr>
        <p:spPr/>
        <p:txBody>
          <a:bodyPr/>
          <a:lstStyle/>
          <a:p>
            <a:r>
              <a:rPr lang="en-US" dirty="0"/>
              <a:t>More about Raft</a:t>
            </a:r>
          </a:p>
        </p:txBody>
      </p:sp>
      <p:sp>
        <p:nvSpPr>
          <p:cNvPr id="3" name="Subtitle 2">
            <a:extLst>
              <a:ext uri="{FF2B5EF4-FFF2-40B4-BE49-F238E27FC236}">
                <a16:creationId xmlns:a16="http://schemas.microsoft.com/office/drawing/2014/main" id="{CAD2650F-D5ED-E5EC-4068-4EED25954F0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53945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69"/>
          <p:cNvSpPr txBox="1">
            <a:spLocks noGrp="1"/>
          </p:cNvSpPr>
          <p:nvPr>
            <p:ph type="title"/>
          </p:nvPr>
        </p:nvSpPr>
        <p:spPr>
          <a:xfrm>
            <a:off x="352975" y="293500"/>
            <a:ext cx="6097577" cy="75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TiKV nodes places data in Stores</a:t>
            </a:r>
            <a:endParaRPr/>
          </a:p>
        </p:txBody>
      </p:sp>
      <p:sp>
        <p:nvSpPr>
          <p:cNvPr id="1060" name="Google Shape;1060;p69"/>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25</a:t>
            </a:fld>
            <a:endParaRPr/>
          </a:p>
        </p:txBody>
      </p:sp>
      <p:sp>
        <p:nvSpPr>
          <p:cNvPr id="1061" name="Google Shape;1061;p69"/>
          <p:cNvSpPr/>
          <p:nvPr/>
        </p:nvSpPr>
        <p:spPr>
          <a:xfrm>
            <a:off x="468085" y="1190772"/>
            <a:ext cx="5932715" cy="413657"/>
          </a:xfrm>
          <a:prstGeom prst="roundRect">
            <a:avLst>
              <a:gd name="adj" fmla="val 16667"/>
            </a:avLst>
          </a:prstGeom>
          <a:solidFill>
            <a:srgbClr val="6666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Client</a:t>
            </a:r>
            <a:endParaRPr/>
          </a:p>
        </p:txBody>
      </p:sp>
      <p:sp>
        <p:nvSpPr>
          <p:cNvPr id="1062" name="Google Shape;1062;p69"/>
          <p:cNvSpPr/>
          <p:nvPr/>
        </p:nvSpPr>
        <p:spPr>
          <a:xfrm>
            <a:off x="474072" y="2099397"/>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Arial"/>
              <a:ea typeface="Arial"/>
              <a:cs typeface="Arial"/>
              <a:sym typeface="Arial"/>
            </a:endParaRPr>
          </a:p>
        </p:txBody>
      </p:sp>
      <p:sp>
        <p:nvSpPr>
          <p:cNvPr id="1063" name="Google Shape;1063;p69"/>
          <p:cNvSpPr/>
          <p:nvPr/>
        </p:nvSpPr>
        <p:spPr>
          <a:xfrm>
            <a:off x="524837" y="2404195"/>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64" name="Google Shape;1064;p69"/>
          <p:cNvSpPr txBox="1"/>
          <p:nvPr/>
        </p:nvSpPr>
        <p:spPr>
          <a:xfrm>
            <a:off x="639136" y="2404195"/>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1</a:t>
            </a:r>
            <a:endParaRPr/>
          </a:p>
        </p:txBody>
      </p:sp>
      <p:sp>
        <p:nvSpPr>
          <p:cNvPr id="1065" name="Google Shape;1065;p69"/>
          <p:cNvSpPr txBox="1"/>
          <p:nvPr/>
        </p:nvSpPr>
        <p:spPr>
          <a:xfrm>
            <a:off x="474074" y="2096418"/>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1</a:t>
            </a:r>
            <a:endParaRPr/>
          </a:p>
        </p:txBody>
      </p:sp>
      <p:sp>
        <p:nvSpPr>
          <p:cNvPr id="1066" name="Google Shape;1066;p69"/>
          <p:cNvSpPr/>
          <p:nvPr/>
        </p:nvSpPr>
        <p:spPr>
          <a:xfrm>
            <a:off x="2018534" y="2099397"/>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Arial"/>
              <a:ea typeface="Arial"/>
              <a:cs typeface="Arial"/>
              <a:sym typeface="Arial"/>
            </a:endParaRPr>
          </a:p>
        </p:txBody>
      </p:sp>
      <p:sp>
        <p:nvSpPr>
          <p:cNvPr id="1067" name="Google Shape;1067;p69"/>
          <p:cNvSpPr/>
          <p:nvPr/>
        </p:nvSpPr>
        <p:spPr>
          <a:xfrm>
            <a:off x="2069298" y="2404195"/>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68" name="Google Shape;1068;p69"/>
          <p:cNvSpPr txBox="1"/>
          <p:nvPr/>
        </p:nvSpPr>
        <p:spPr>
          <a:xfrm>
            <a:off x="2183597" y="2404195"/>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2</a:t>
            </a:r>
            <a:endParaRPr/>
          </a:p>
        </p:txBody>
      </p:sp>
      <p:sp>
        <p:nvSpPr>
          <p:cNvPr id="1069" name="Google Shape;1069;p69"/>
          <p:cNvSpPr txBox="1"/>
          <p:nvPr/>
        </p:nvSpPr>
        <p:spPr>
          <a:xfrm>
            <a:off x="2018534" y="2096418"/>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2</a:t>
            </a:r>
            <a:endParaRPr/>
          </a:p>
        </p:txBody>
      </p:sp>
      <p:sp>
        <p:nvSpPr>
          <p:cNvPr id="1070" name="Google Shape;1070;p69"/>
          <p:cNvSpPr/>
          <p:nvPr/>
        </p:nvSpPr>
        <p:spPr>
          <a:xfrm>
            <a:off x="3562995" y="2099397"/>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Arial"/>
              <a:ea typeface="Arial"/>
              <a:cs typeface="Arial"/>
              <a:sym typeface="Arial"/>
            </a:endParaRPr>
          </a:p>
        </p:txBody>
      </p:sp>
      <p:sp>
        <p:nvSpPr>
          <p:cNvPr id="1071" name="Google Shape;1071;p69"/>
          <p:cNvSpPr/>
          <p:nvPr/>
        </p:nvSpPr>
        <p:spPr>
          <a:xfrm>
            <a:off x="3613759" y="2404195"/>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72" name="Google Shape;1072;p69"/>
          <p:cNvSpPr txBox="1"/>
          <p:nvPr/>
        </p:nvSpPr>
        <p:spPr>
          <a:xfrm>
            <a:off x="3728058" y="2404195"/>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3</a:t>
            </a:r>
            <a:endParaRPr/>
          </a:p>
        </p:txBody>
      </p:sp>
      <p:sp>
        <p:nvSpPr>
          <p:cNvPr id="1073" name="Google Shape;1073;p69"/>
          <p:cNvSpPr txBox="1"/>
          <p:nvPr/>
        </p:nvSpPr>
        <p:spPr>
          <a:xfrm>
            <a:off x="3562996" y="2096418"/>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3</a:t>
            </a:r>
            <a:endParaRPr/>
          </a:p>
        </p:txBody>
      </p:sp>
      <p:sp>
        <p:nvSpPr>
          <p:cNvPr id="1074" name="Google Shape;1074;p69"/>
          <p:cNvSpPr/>
          <p:nvPr/>
        </p:nvSpPr>
        <p:spPr>
          <a:xfrm>
            <a:off x="5107455" y="2099397"/>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Arial"/>
              <a:ea typeface="Arial"/>
              <a:cs typeface="Arial"/>
              <a:sym typeface="Arial"/>
            </a:endParaRPr>
          </a:p>
        </p:txBody>
      </p:sp>
      <p:sp>
        <p:nvSpPr>
          <p:cNvPr id="1075" name="Google Shape;1075;p69"/>
          <p:cNvSpPr/>
          <p:nvPr/>
        </p:nvSpPr>
        <p:spPr>
          <a:xfrm>
            <a:off x="5158219" y="2404195"/>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076" name="Google Shape;1076;p69"/>
          <p:cNvSpPr txBox="1"/>
          <p:nvPr/>
        </p:nvSpPr>
        <p:spPr>
          <a:xfrm>
            <a:off x="5272518" y="2404195"/>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4</a:t>
            </a:r>
            <a:endParaRPr/>
          </a:p>
        </p:txBody>
      </p:sp>
      <p:sp>
        <p:nvSpPr>
          <p:cNvPr id="1077" name="Google Shape;1077;p69"/>
          <p:cNvSpPr txBox="1"/>
          <p:nvPr/>
        </p:nvSpPr>
        <p:spPr>
          <a:xfrm>
            <a:off x="5107456" y="2096418"/>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4</a:t>
            </a:r>
            <a:endParaRPr/>
          </a:p>
        </p:txBody>
      </p:sp>
      <p:grpSp>
        <p:nvGrpSpPr>
          <p:cNvPr id="1078" name="Google Shape;1078;p69"/>
          <p:cNvGrpSpPr/>
          <p:nvPr/>
        </p:nvGrpSpPr>
        <p:grpSpPr>
          <a:xfrm>
            <a:off x="1118108" y="1637418"/>
            <a:ext cx="660375" cy="459000"/>
            <a:chOff x="1118107" y="1637419"/>
            <a:chExt cx="660375" cy="459000"/>
          </a:xfrm>
        </p:grpSpPr>
        <p:cxnSp>
          <p:nvCxnSpPr>
            <p:cNvPr id="1079" name="Google Shape;1079;p69"/>
            <p:cNvCxnSpPr>
              <a:endCxn id="1065" idx="0"/>
            </p:cNvCxnSpPr>
            <p:nvPr/>
          </p:nvCxnSpPr>
          <p:spPr>
            <a:xfrm>
              <a:off x="1118109" y="1637419"/>
              <a:ext cx="0" cy="459000"/>
            </a:xfrm>
            <a:prstGeom prst="straightConnector1">
              <a:avLst/>
            </a:prstGeom>
            <a:noFill/>
            <a:ln w="38100" cap="flat" cmpd="sng">
              <a:solidFill>
                <a:schemeClr val="dk1"/>
              </a:solidFill>
              <a:prstDash val="solid"/>
              <a:round/>
              <a:headEnd type="triangle" w="med" len="med"/>
              <a:tailEnd type="triangle" w="med" len="med"/>
            </a:ln>
          </p:spPr>
        </p:cxnSp>
        <p:sp>
          <p:nvSpPr>
            <p:cNvPr id="1080" name="Google Shape;1080;p69"/>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081" name="Google Shape;1081;p69"/>
          <p:cNvGrpSpPr/>
          <p:nvPr/>
        </p:nvGrpSpPr>
        <p:grpSpPr>
          <a:xfrm>
            <a:off x="2670737" y="1641750"/>
            <a:ext cx="660375" cy="459114"/>
            <a:chOff x="1118107" y="1637304"/>
            <a:chExt cx="660375" cy="459114"/>
          </a:xfrm>
        </p:grpSpPr>
        <p:cxnSp>
          <p:nvCxnSpPr>
            <p:cNvPr id="1082" name="Google Shape;1082;p69"/>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083" name="Google Shape;1083;p69"/>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084" name="Google Shape;1084;p69"/>
          <p:cNvGrpSpPr/>
          <p:nvPr/>
        </p:nvGrpSpPr>
        <p:grpSpPr>
          <a:xfrm>
            <a:off x="4237550" y="1630554"/>
            <a:ext cx="660375" cy="459114"/>
            <a:chOff x="1118107" y="1637304"/>
            <a:chExt cx="660375" cy="459114"/>
          </a:xfrm>
        </p:grpSpPr>
        <p:cxnSp>
          <p:nvCxnSpPr>
            <p:cNvPr id="1085" name="Google Shape;1085;p69"/>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086" name="Google Shape;1086;p69"/>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087" name="Google Shape;1087;p69"/>
          <p:cNvGrpSpPr/>
          <p:nvPr/>
        </p:nvGrpSpPr>
        <p:grpSpPr>
          <a:xfrm>
            <a:off x="5790178" y="1610186"/>
            <a:ext cx="660375" cy="459114"/>
            <a:chOff x="1118107" y="1637304"/>
            <a:chExt cx="660375" cy="459114"/>
          </a:xfrm>
        </p:grpSpPr>
        <p:cxnSp>
          <p:nvCxnSpPr>
            <p:cNvPr id="1088" name="Google Shape;1088;p69"/>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089" name="Google Shape;1089;p69"/>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sp>
        <p:nvSpPr>
          <p:cNvPr id="1090" name="Google Shape;1090;p69"/>
          <p:cNvSpPr/>
          <p:nvPr/>
        </p:nvSpPr>
        <p:spPr>
          <a:xfrm>
            <a:off x="6737461" y="1193751"/>
            <a:ext cx="1177634" cy="2048645"/>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091" name="Google Shape;1091;p69"/>
          <p:cNvSpPr txBox="1"/>
          <p:nvPr/>
        </p:nvSpPr>
        <p:spPr>
          <a:xfrm>
            <a:off x="6682436" y="1190772"/>
            <a:ext cx="128807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a:t>
            </a:r>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Driver server</a:t>
            </a:r>
            <a:endParaRPr/>
          </a:p>
        </p:txBody>
      </p:sp>
      <p:sp>
        <p:nvSpPr>
          <p:cNvPr id="1092" name="Google Shape;1092;p69"/>
          <p:cNvSpPr/>
          <p:nvPr/>
        </p:nvSpPr>
        <p:spPr>
          <a:xfrm>
            <a:off x="6791095" y="1720938"/>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1</a:t>
            </a:r>
            <a:endParaRPr/>
          </a:p>
        </p:txBody>
      </p:sp>
      <p:sp>
        <p:nvSpPr>
          <p:cNvPr id="1093" name="Google Shape;1093;p69"/>
          <p:cNvSpPr/>
          <p:nvPr/>
        </p:nvSpPr>
        <p:spPr>
          <a:xfrm>
            <a:off x="6791095" y="2213476"/>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2</a:t>
            </a:r>
            <a:endParaRPr/>
          </a:p>
        </p:txBody>
      </p:sp>
      <p:sp>
        <p:nvSpPr>
          <p:cNvPr id="1094" name="Google Shape;1094;p69"/>
          <p:cNvSpPr/>
          <p:nvPr/>
        </p:nvSpPr>
        <p:spPr>
          <a:xfrm>
            <a:off x="6788770" y="2706014"/>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3</a:t>
            </a:r>
            <a:endParaRPr/>
          </a:p>
        </p:txBody>
      </p:sp>
      <p:sp>
        <p:nvSpPr>
          <p:cNvPr id="1095" name="Google Shape;1095;p69"/>
          <p:cNvSpPr/>
          <p:nvPr/>
        </p:nvSpPr>
        <p:spPr>
          <a:xfrm>
            <a:off x="130629" y="3816221"/>
            <a:ext cx="6951306" cy="1033780"/>
          </a:xfrm>
          <a:prstGeom prst="roundRect">
            <a:avLst>
              <a:gd name="adj" fmla="val 16667"/>
            </a:avLst>
          </a:prstGeom>
          <a:solidFill>
            <a:srgbClr val="001F60">
              <a:alpha val="73725"/>
            </a:srgbClr>
          </a:solidFill>
          <a:ln w="50800" cap="flat" cmpd="sng">
            <a:solidFill>
              <a:srgbClr val="001F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00" b="0" i="0" u="none" strike="noStrike" cap="none">
                <a:solidFill>
                  <a:schemeClr val="lt1"/>
                </a:solidFill>
                <a:latin typeface="Arial"/>
                <a:ea typeface="Arial"/>
                <a:cs typeface="Arial"/>
                <a:sym typeface="Arial"/>
              </a:rPr>
              <a:t>Each TiKV node contains one or more STORES.</a:t>
            </a:r>
            <a:endParaRPr/>
          </a:p>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 sz="1800" b="0" i="0" u="none" strike="noStrike" cap="none">
                <a:solidFill>
                  <a:schemeClr val="accent6"/>
                </a:solidFill>
                <a:latin typeface="Arial"/>
                <a:ea typeface="Arial"/>
                <a:cs typeface="Arial"/>
                <a:sym typeface="Arial"/>
              </a:rPr>
              <a:t>A STORE is a TiKV Process that manages data storage</a:t>
            </a:r>
            <a:r>
              <a:rPr lang="en" sz="1800" b="0" i="0" u="none" strike="noStrike" cap="none">
                <a:solidFill>
                  <a:schemeClr val="lt1"/>
                </a:solidFill>
                <a:latin typeface="Arial"/>
                <a:ea typeface="Arial"/>
                <a:cs typeface="Arial"/>
                <a:sym typeface="Arial"/>
              </a:rPr>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70"/>
          <p:cNvSpPr txBox="1">
            <a:spLocks noGrp="1"/>
          </p:cNvSpPr>
          <p:nvPr>
            <p:ph type="title"/>
          </p:nvPr>
        </p:nvSpPr>
        <p:spPr>
          <a:xfrm>
            <a:off x="352975" y="293500"/>
            <a:ext cx="6924903" cy="75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The basic unit of TiKV data is the Region</a:t>
            </a:r>
            <a:endParaRPr/>
          </a:p>
        </p:txBody>
      </p:sp>
      <p:sp>
        <p:nvSpPr>
          <p:cNvPr id="1101" name="Google Shape;1101;p70"/>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26</a:t>
            </a:fld>
            <a:endParaRPr/>
          </a:p>
        </p:txBody>
      </p:sp>
      <p:sp>
        <p:nvSpPr>
          <p:cNvPr id="1102" name="Google Shape;1102;p70"/>
          <p:cNvSpPr/>
          <p:nvPr/>
        </p:nvSpPr>
        <p:spPr>
          <a:xfrm>
            <a:off x="468085" y="1190772"/>
            <a:ext cx="5932715" cy="413657"/>
          </a:xfrm>
          <a:prstGeom prst="roundRect">
            <a:avLst>
              <a:gd name="adj" fmla="val 16667"/>
            </a:avLst>
          </a:prstGeom>
          <a:solidFill>
            <a:srgbClr val="6666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Client</a:t>
            </a:r>
            <a:endParaRPr/>
          </a:p>
        </p:txBody>
      </p:sp>
      <p:grpSp>
        <p:nvGrpSpPr>
          <p:cNvPr id="1103" name="Google Shape;1103;p70"/>
          <p:cNvGrpSpPr/>
          <p:nvPr/>
        </p:nvGrpSpPr>
        <p:grpSpPr>
          <a:xfrm>
            <a:off x="474072" y="2096419"/>
            <a:ext cx="1288072" cy="2942121"/>
            <a:chOff x="474072" y="1825822"/>
            <a:chExt cx="1288072" cy="2942121"/>
          </a:xfrm>
        </p:grpSpPr>
        <p:sp>
          <p:nvSpPr>
            <p:cNvPr id="1104" name="Google Shape;1104;p70"/>
            <p:cNvSpPr/>
            <p:nvPr/>
          </p:nvSpPr>
          <p:spPr>
            <a:xfrm>
              <a:off x="474072"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05" name="Google Shape;1105;p70"/>
            <p:cNvSpPr/>
            <p:nvPr/>
          </p:nvSpPr>
          <p:spPr>
            <a:xfrm>
              <a:off x="524836"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6" name="Google Shape;1106;p70"/>
            <p:cNvSpPr/>
            <p:nvPr/>
          </p:nvSpPr>
          <p:spPr>
            <a:xfrm>
              <a:off x="606476" y="2528206"/>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107" name="Google Shape;1107;p70"/>
            <p:cNvSpPr/>
            <p:nvPr/>
          </p:nvSpPr>
          <p:spPr>
            <a:xfrm>
              <a:off x="606476" y="3055861"/>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108" name="Google Shape;1108;p70"/>
            <p:cNvSpPr/>
            <p:nvPr/>
          </p:nvSpPr>
          <p:spPr>
            <a:xfrm>
              <a:off x="606476" y="3583516"/>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109" name="Google Shape;1109;p70"/>
            <p:cNvSpPr/>
            <p:nvPr/>
          </p:nvSpPr>
          <p:spPr>
            <a:xfrm>
              <a:off x="606476" y="4111170"/>
              <a:ext cx="1032369" cy="443593"/>
            </a:xfrm>
            <a:prstGeom prst="roundRect">
              <a:avLst>
                <a:gd name="adj" fmla="val 16667"/>
              </a:avLst>
            </a:prstGeom>
            <a:solidFill>
              <a:srgbClr val="DCE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4</a:t>
              </a:r>
              <a:endParaRPr/>
            </a:p>
          </p:txBody>
        </p:sp>
        <p:sp>
          <p:nvSpPr>
            <p:cNvPr id="1110" name="Google Shape;1110;p70"/>
            <p:cNvSpPr txBox="1"/>
            <p:nvPr/>
          </p:nvSpPr>
          <p:spPr>
            <a:xfrm>
              <a:off x="639136"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1</a:t>
              </a:r>
              <a:endParaRPr/>
            </a:p>
          </p:txBody>
        </p:sp>
        <p:sp>
          <p:nvSpPr>
            <p:cNvPr id="1111" name="Google Shape;1111;p70"/>
            <p:cNvSpPr txBox="1"/>
            <p:nvPr/>
          </p:nvSpPr>
          <p:spPr>
            <a:xfrm>
              <a:off x="474073"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1</a:t>
              </a:r>
              <a:endParaRPr/>
            </a:p>
          </p:txBody>
        </p:sp>
      </p:grpSp>
      <p:grpSp>
        <p:nvGrpSpPr>
          <p:cNvPr id="1112" name="Google Shape;1112;p70"/>
          <p:cNvGrpSpPr/>
          <p:nvPr/>
        </p:nvGrpSpPr>
        <p:grpSpPr>
          <a:xfrm>
            <a:off x="2018534" y="2096419"/>
            <a:ext cx="1288072" cy="2942121"/>
            <a:chOff x="2252442" y="1825822"/>
            <a:chExt cx="1288072" cy="2942121"/>
          </a:xfrm>
        </p:grpSpPr>
        <p:sp>
          <p:nvSpPr>
            <p:cNvPr id="1113" name="Google Shape;1113;p70"/>
            <p:cNvSpPr/>
            <p:nvPr/>
          </p:nvSpPr>
          <p:spPr>
            <a:xfrm>
              <a:off x="2252442"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14" name="Google Shape;1114;p70"/>
            <p:cNvSpPr/>
            <p:nvPr/>
          </p:nvSpPr>
          <p:spPr>
            <a:xfrm>
              <a:off x="2303206"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5" name="Google Shape;1115;p70"/>
            <p:cNvSpPr/>
            <p:nvPr/>
          </p:nvSpPr>
          <p:spPr>
            <a:xfrm>
              <a:off x="2384846" y="2528206"/>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116" name="Google Shape;1116;p70"/>
            <p:cNvSpPr/>
            <p:nvPr/>
          </p:nvSpPr>
          <p:spPr>
            <a:xfrm>
              <a:off x="2384846" y="3055861"/>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117" name="Google Shape;1117;p70"/>
            <p:cNvSpPr/>
            <p:nvPr/>
          </p:nvSpPr>
          <p:spPr>
            <a:xfrm>
              <a:off x="2384846" y="3583516"/>
              <a:ext cx="1032369" cy="443593"/>
            </a:xfrm>
            <a:prstGeom prst="roundRect">
              <a:avLst>
                <a:gd name="adj" fmla="val 16667"/>
              </a:avLst>
            </a:prstGeom>
            <a:solidFill>
              <a:srgbClr val="DCE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4</a:t>
              </a:r>
              <a:endParaRPr/>
            </a:p>
          </p:txBody>
        </p:sp>
        <p:sp>
          <p:nvSpPr>
            <p:cNvPr id="1118" name="Google Shape;1118;p70"/>
            <p:cNvSpPr/>
            <p:nvPr/>
          </p:nvSpPr>
          <p:spPr>
            <a:xfrm>
              <a:off x="2384846" y="4111170"/>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119" name="Google Shape;1119;p70"/>
            <p:cNvSpPr txBox="1"/>
            <p:nvPr/>
          </p:nvSpPr>
          <p:spPr>
            <a:xfrm>
              <a:off x="2417506"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2</a:t>
              </a:r>
              <a:endParaRPr/>
            </a:p>
          </p:txBody>
        </p:sp>
        <p:sp>
          <p:nvSpPr>
            <p:cNvPr id="1120" name="Google Shape;1120;p70"/>
            <p:cNvSpPr txBox="1"/>
            <p:nvPr/>
          </p:nvSpPr>
          <p:spPr>
            <a:xfrm>
              <a:off x="2252443"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2</a:t>
              </a:r>
              <a:endParaRPr/>
            </a:p>
          </p:txBody>
        </p:sp>
      </p:grpSp>
      <p:grpSp>
        <p:nvGrpSpPr>
          <p:cNvPr id="1121" name="Google Shape;1121;p70"/>
          <p:cNvGrpSpPr/>
          <p:nvPr/>
        </p:nvGrpSpPr>
        <p:grpSpPr>
          <a:xfrm>
            <a:off x="3562995" y="2096419"/>
            <a:ext cx="1288072" cy="2942121"/>
            <a:chOff x="3975506" y="1825822"/>
            <a:chExt cx="1288072" cy="2942121"/>
          </a:xfrm>
        </p:grpSpPr>
        <p:sp>
          <p:nvSpPr>
            <p:cNvPr id="1122" name="Google Shape;1122;p70"/>
            <p:cNvSpPr/>
            <p:nvPr/>
          </p:nvSpPr>
          <p:spPr>
            <a:xfrm>
              <a:off x="3975506"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23" name="Google Shape;1123;p70"/>
            <p:cNvSpPr/>
            <p:nvPr/>
          </p:nvSpPr>
          <p:spPr>
            <a:xfrm>
              <a:off x="4026270"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4" name="Google Shape;1124;p70"/>
            <p:cNvSpPr/>
            <p:nvPr/>
          </p:nvSpPr>
          <p:spPr>
            <a:xfrm>
              <a:off x="4107910" y="2528206"/>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125" name="Google Shape;1125;p70"/>
            <p:cNvSpPr/>
            <p:nvPr/>
          </p:nvSpPr>
          <p:spPr>
            <a:xfrm>
              <a:off x="4107910" y="3055861"/>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126" name="Google Shape;1126;p70"/>
            <p:cNvSpPr/>
            <p:nvPr/>
          </p:nvSpPr>
          <p:spPr>
            <a:xfrm>
              <a:off x="4107910" y="3583516"/>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127" name="Google Shape;1127;p70"/>
            <p:cNvSpPr txBox="1"/>
            <p:nvPr/>
          </p:nvSpPr>
          <p:spPr>
            <a:xfrm>
              <a:off x="4140570"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3</a:t>
              </a:r>
              <a:endParaRPr/>
            </a:p>
          </p:txBody>
        </p:sp>
        <p:sp>
          <p:nvSpPr>
            <p:cNvPr id="1128" name="Google Shape;1128;p70"/>
            <p:cNvSpPr txBox="1"/>
            <p:nvPr/>
          </p:nvSpPr>
          <p:spPr>
            <a:xfrm>
              <a:off x="3975507"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3</a:t>
              </a:r>
              <a:endParaRPr/>
            </a:p>
          </p:txBody>
        </p:sp>
      </p:grpSp>
      <p:grpSp>
        <p:nvGrpSpPr>
          <p:cNvPr id="1129" name="Google Shape;1129;p70"/>
          <p:cNvGrpSpPr/>
          <p:nvPr/>
        </p:nvGrpSpPr>
        <p:grpSpPr>
          <a:xfrm>
            <a:off x="5107455" y="2096419"/>
            <a:ext cx="1288072" cy="2942121"/>
            <a:chOff x="5107454" y="1825822"/>
            <a:chExt cx="1288072" cy="2942121"/>
          </a:xfrm>
        </p:grpSpPr>
        <p:sp>
          <p:nvSpPr>
            <p:cNvPr id="1130" name="Google Shape;1130;p70"/>
            <p:cNvSpPr/>
            <p:nvPr/>
          </p:nvSpPr>
          <p:spPr>
            <a:xfrm>
              <a:off x="5107454"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31" name="Google Shape;1131;p70"/>
            <p:cNvSpPr/>
            <p:nvPr/>
          </p:nvSpPr>
          <p:spPr>
            <a:xfrm>
              <a:off x="5158218"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2" name="Google Shape;1132;p70"/>
            <p:cNvSpPr/>
            <p:nvPr/>
          </p:nvSpPr>
          <p:spPr>
            <a:xfrm>
              <a:off x="5239858" y="2528206"/>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133" name="Google Shape;1133;p70"/>
            <p:cNvSpPr/>
            <p:nvPr/>
          </p:nvSpPr>
          <p:spPr>
            <a:xfrm>
              <a:off x="5239858" y="3055861"/>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134" name="Google Shape;1134;p70"/>
            <p:cNvSpPr/>
            <p:nvPr/>
          </p:nvSpPr>
          <p:spPr>
            <a:xfrm>
              <a:off x="5239858" y="3583516"/>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135" name="Google Shape;1135;p70"/>
            <p:cNvSpPr/>
            <p:nvPr/>
          </p:nvSpPr>
          <p:spPr>
            <a:xfrm>
              <a:off x="5239858" y="4111170"/>
              <a:ext cx="1032369" cy="443593"/>
            </a:xfrm>
            <a:prstGeom prst="roundRect">
              <a:avLst>
                <a:gd name="adj" fmla="val 16667"/>
              </a:avLst>
            </a:prstGeom>
            <a:solidFill>
              <a:srgbClr val="DCE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4</a:t>
              </a:r>
              <a:endParaRPr/>
            </a:p>
          </p:txBody>
        </p:sp>
        <p:sp>
          <p:nvSpPr>
            <p:cNvPr id="1136" name="Google Shape;1136;p70"/>
            <p:cNvSpPr txBox="1"/>
            <p:nvPr/>
          </p:nvSpPr>
          <p:spPr>
            <a:xfrm>
              <a:off x="5272518"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4</a:t>
              </a:r>
              <a:endParaRPr/>
            </a:p>
          </p:txBody>
        </p:sp>
        <p:sp>
          <p:nvSpPr>
            <p:cNvPr id="1137" name="Google Shape;1137;p70"/>
            <p:cNvSpPr txBox="1"/>
            <p:nvPr/>
          </p:nvSpPr>
          <p:spPr>
            <a:xfrm>
              <a:off x="5107455"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4</a:t>
              </a:r>
              <a:endParaRPr/>
            </a:p>
          </p:txBody>
        </p:sp>
      </p:grpSp>
      <p:grpSp>
        <p:nvGrpSpPr>
          <p:cNvPr id="1138" name="Google Shape;1138;p70"/>
          <p:cNvGrpSpPr/>
          <p:nvPr/>
        </p:nvGrpSpPr>
        <p:grpSpPr>
          <a:xfrm>
            <a:off x="1118108" y="1637419"/>
            <a:ext cx="660375" cy="459000"/>
            <a:chOff x="1118107" y="1637420"/>
            <a:chExt cx="660375" cy="459000"/>
          </a:xfrm>
        </p:grpSpPr>
        <p:cxnSp>
          <p:nvCxnSpPr>
            <p:cNvPr id="1139" name="Google Shape;1139;p70"/>
            <p:cNvCxnSpPr>
              <a:endCxn id="1111" idx="0"/>
            </p:cNvCxnSpPr>
            <p:nvPr/>
          </p:nvCxnSpPr>
          <p:spPr>
            <a:xfrm>
              <a:off x="1118107" y="1637420"/>
              <a:ext cx="0" cy="459000"/>
            </a:xfrm>
            <a:prstGeom prst="straightConnector1">
              <a:avLst/>
            </a:prstGeom>
            <a:noFill/>
            <a:ln w="38100" cap="flat" cmpd="sng">
              <a:solidFill>
                <a:schemeClr val="dk1"/>
              </a:solidFill>
              <a:prstDash val="solid"/>
              <a:round/>
              <a:headEnd type="triangle" w="med" len="med"/>
              <a:tailEnd type="triangle" w="med" len="med"/>
            </a:ln>
          </p:spPr>
        </p:cxnSp>
        <p:sp>
          <p:nvSpPr>
            <p:cNvPr id="1140" name="Google Shape;1140;p70"/>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141" name="Google Shape;1141;p70"/>
          <p:cNvGrpSpPr/>
          <p:nvPr/>
        </p:nvGrpSpPr>
        <p:grpSpPr>
          <a:xfrm>
            <a:off x="2670737" y="1641750"/>
            <a:ext cx="660375" cy="459114"/>
            <a:chOff x="1118107" y="1637304"/>
            <a:chExt cx="660375" cy="459114"/>
          </a:xfrm>
        </p:grpSpPr>
        <p:cxnSp>
          <p:nvCxnSpPr>
            <p:cNvPr id="1142" name="Google Shape;1142;p70"/>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143" name="Google Shape;1143;p70"/>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144" name="Google Shape;1144;p70"/>
          <p:cNvGrpSpPr/>
          <p:nvPr/>
        </p:nvGrpSpPr>
        <p:grpSpPr>
          <a:xfrm>
            <a:off x="4237550" y="1630554"/>
            <a:ext cx="660375" cy="459114"/>
            <a:chOff x="1118107" y="1637304"/>
            <a:chExt cx="660375" cy="459114"/>
          </a:xfrm>
        </p:grpSpPr>
        <p:cxnSp>
          <p:nvCxnSpPr>
            <p:cNvPr id="1145" name="Google Shape;1145;p70"/>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146" name="Google Shape;1146;p70"/>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147" name="Google Shape;1147;p70"/>
          <p:cNvGrpSpPr/>
          <p:nvPr/>
        </p:nvGrpSpPr>
        <p:grpSpPr>
          <a:xfrm>
            <a:off x="5790178" y="1610186"/>
            <a:ext cx="660375" cy="459114"/>
            <a:chOff x="1118107" y="1637304"/>
            <a:chExt cx="660375" cy="459114"/>
          </a:xfrm>
        </p:grpSpPr>
        <p:cxnSp>
          <p:nvCxnSpPr>
            <p:cNvPr id="1148" name="Google Shape;1148;p70"/>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149" name="Google Shape;1149;p70"/>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sp>
        <p:nvSpPr>
          <p:cNvPr id="1150" name="Google Shape;1150;p70"/>
          <p:cNvSpPr/>
          <p:nvPr/>
        </p:nvSpPr>
        <p:spPr>
          <a:xfrm>
            <a:off x="6737461" y="1193751"/>
            <a:ext cx="1177634" cy="2048645"/>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867" b="0" i="0" u="none" strike="noStrike" cap="none">
              <a:solidFill>
                <a:schemeClr val="dk1"/>
              </a:solidFill>
              <a:latin typeface="Arial"/>
              <a:ea typeface="Arial"/>
              <a:cs typeface="Arial"/>
              <a:sym typeface="Arial"/>
            </a:endParaRPr>
          </a:p>
        </p:txBody>
      </p:sp>
      <p:sp>
        <p:nvSpPr>
          <p:cNvPr id="1151" name="Google Shape;1151;p70"/>
          <p:cNvSpPr txBox="1"/>
          <p:nvPr/>
        </p:nvSpPr>
        <p:spPr>
          <a:xfrm>
            <a:off x="6682436" y="1190772"/>
            <a:ext cx="128807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a:t>
            </a:r>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Driver server</a:t>
            </a:r>
            <a:endParaRPr/>
          </a:p>
        </p:txBody>
      </p:sp>
      <p:sp>
        <p:nvSpPr>
          <p:cNvPr id="1152" name="Google Shape;1152;p70"/>
          <p:cNvSpPr/>
          <p:nvPr/>
        </p:nvSpPr>
        <p:spPr>
          <a:xfrm>
            <a:off x="6791095" y="1720938"/>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PD 1</a:t>
            </a:r>
            <a:endParaRPr/>
          </a:p>
        </p:txBody>
      </p:sp>
      <p:sp>
        <p:nvSpPr>
          <p:cNvPr id="1153" name="Google Shape;1153;p70"/>
          <p:cNvSpPr/>
          <p:nvPr/>
        </p:nvSpPr>
        <p:spPr>
          <a:xfrm>
            <a:off x="6791095" y="2213476"/>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PD 2</a:t>
            </a:r>
            <a:endParaRPr/>
          </a:p>
        </p:txBody>
      </p:sp>
      <p:sp>
        <p:nvSpPr>
          <p:cNvPr id="1154" name="Google Shape;1154;p70"/>
          <p:cNvSpPr/>
          <p:nvPr/>
        </p:nvSpPr>
        <p:spPr>
          <a:xfrm>
            <a:off x="6788770" y="2706014"/>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PD 3</a:t>
            </a:r>
            <a:endParaRPr/>
          </a:p>
        </p:txBody>
      </p:sp>
      <p:sp>
        <p:nvSpPr>
          <p:cNvPr id="1155" name="Google Shape;1155;p70"/>
          <p:cNvSpPr/>
          <p:nvPr/>
        </p:nvSpPr>
        <p:spPr>
          <a:xfrm>
            <a:off x="6572300" y="2083625"/>
            <a:ext cx="2466282" cy="2317539"/>
          </a:xfrm>
          <a:prstGeom prst="roundRect">
            <a:avLst>
              <a:gd name="adj" fmla="val 16667"/>
            </a:avLst>
          </a:prstGeom>
          <a:solidFill>
            <a:srgbClr val="001F60">
              <a:alpha val="73725"/>
            </a:srgbClr>
          </a:solidFill>
          <a:ln w="50800" cap="flat" cmpd="sng">
            <a:solidFill>
              <a:srgbClr val="001F6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0" u="none" strike="noStrike" cap="none">
                <a:solidFill>
                  <a:schemeClr val="lt1"/>
                </a:solidFill>
                <a:latin typeface="Arial"/>
                <a:ea typeface="Arial"/>
                <a:cs typeface="Arial"/>
                <a:sym typeface="Arial"/>
              </a:rPr>
              <a:t>REGION – the basic unit of data movement.</a:t>
            </a:r>
            <a:endParaRPr/>
          </a:p>
          <a:p>
            <a:pPr marL="0" marR="0" lvl="0" indent="0" algn="l"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 sz="1800" b="0" i="0" u="none" strike="noStrike" cap="none">
                <a:solidFill>
                  <a:schemeClr val="lt1"/>
                </a:solidFill>
                <a:latin typeface="Arial"/>
                <a:ea typeface="Arial"/>
                <a:cs typeface="Arial"/>
                <a:sym typeface="Arial"/>
              </a:rPr>
              <a:t>Each REGIONs data is copied to multiple nodes.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71"/>
          <p:cNvSpPr txBox="1">
            <a:spLocks noGrp="1"/>
          </p:cNvSpPr>
          <p:nvPr>
            <p:ph type="title"/>
          </p:nvPr>
        </p:nvSpPr>
        <p:spPr>
          <a:xfrm>
            <a:off x="352975" y="293500"/>
            <a:ext cx="5919252" cy="75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How many Regions are there?</a:t>
            </a:r>
            <a:endParaRPr/>
          </a:p>
        </p:txBody>
      </p:sp>
      <p:sp>
        <p:nvSpPr>
          <p:cNvPr id="1161" name="Google Shape;1161;p71"/>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27</a:t>
            </a:fld>
            <a:endParaRPr/>
          </a:p>
        </p:txBody>
      </p:sp>
      <p:sp>
        <p:nvSpPr>
          <p:cNvPr id="1162" name="Google Shape;1162;p71"/>
          <p:cNvSpPr/>
          <p:nvPr/>
        </p:nvSpPr>
        <p:spPr>
          <a:xfrm>
            <a:off x="468085" y="1190772"/>
            <a:ext cx="5932715" cy="413657"/>
          </a:xfrm>
          <a:prstGeom prst="roundRect">
            <a:avLst>
              <a:gd name="adj" fmla="val 16667"/>
            </a:avLst>
          </a:prstGeom>
          <a:solidFill>
            <a:srgbClr val="6666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Client</a:t>
            </a:r>
            <a:endParaRPr/>
          </a:p>
        </p:txBody>
      </p:sp>
      <p:grpSp>
        <p:nvGrpSpPr>
          <p:cNvPr id="1163" name="Google Shape;1163;p71"/>
          <p:cNvGrpSpPr/>
          <p:nvPr/>
        </p:nvGrpSpPr>
        <p:grpSpPr>
          <a:xfrm>
            <a:off x="474072" y="2096419"/>
            <a:ext cx="1288072" cy="2942121"/>
            <a:chOff x="474072" y="1825822"/>
            <a:chExt cx="1288072" cy="2942121"/>
          </a:xfrm>
        </p:grpSpPr>
        <p:sp>
          <p:nvSpPr>
            <p:cNvPr id="1164" name="Google Shape;1164;p71"/>
            <p:cNvSpPr/>
            <p:nvPr/>
          </p:nvSpPr>
          <p:spPr>
            <a:xfrm>
              <a:off x="474072"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65" name="Google Shape;1165;p71"/>
            <p:cNvSpPr/>
            <p:nvPr/>
          </p:nvSpPr>
          <p:spPr>
            <a:xfrm>
              <a:off x="524836"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6" name="Google Shape;1166;p71"/>
            <p:cNvSpPr/>
            <p:nvPr/>
          </p:nvSpPr>
          <p:spPr>
            <a:xfrm>
              <a:off x="606476" y="2528206"/>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167" name="Google Shape;1167;p71"/>
            <p:cNvSpPr/>
            <p:nvPr/>
          </p:nvSpPr>
          <p:spPr>
            <a:xfrm>
              <a:off x="606476" y="3055861"/>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168" name="Google Shape;1168;p71"/>
            <p:cNvSpPr/>
            <p:nvPr/>
          </p:nvSpPr>
          <p:spPr>
            <a:xfrm>
              <a:off x="606476" y="3583516"/>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169" name="Google Shape;1169;p71"/>
            <p:cNvSpPr/>
            <p:nvPr/>
          </p:nvSpPr>
          <p:spPr>
            <a:xfrm>
              <a:off x="606476" y="4111170"/>
              <a:ext cx="1032369" cy="443593"/>
            </a:xfrm>
            <a:prstGeom prst="roundRect">
              <a:avLst>
                <a:gd name="adj" fmla="val 16667"/>
              </a:avLst>
            </a:prstGeom>
            <a:solidFill>
              <a:srgbClr val="DCE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4</a:t>
              </a:r>
              <a:endParaRPr/>
            </a:p>
          </p:txBody>
        </p:sp>
        <p:sp>
          <p:nvSpPr>
            <p:cNvPr id="1170" name="Google Shape;1170;p71"/>
            <p:cNvSpPr txBox="1"/>
            <p:nvPr/>
          </p:nvSpPr>
          <p:spPr>
            <a:xfrm>
              <a:off x="639136"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1</a:t>
              </a:r>
              <a:endParaRPr/>
            </a:p>
          </p:txBody>
        </p:sp>
        <p:sp>
          <p:nvSpPr>
            <p:cNvPr id="1171" name="Google Shape;1171;p71"/>
            <p:cNvSpPr txBox="1"/>
            <p:nvPr/>
          </p:nvSpPr>
          <p:spPr>
            <a:xfrm>
              <a:off x="474073"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1</a:t>
              </a:r>
              <a:endParaRPr/>
            </a:p>
          </p:txBody>
        </p:sp>
      </p:grpSp>
      <p:grpSp>
        <p:nvGrpSpPr>
          <p:cNvPr id="1172" name="Google Shape;1172;p71"/>
          <p:cNvGrpSpPr/>
          <p:nvPr/>
        </p:nvGrpSpPr>
        <p:grpSpPr>
          <a:xfrm>
            <a:off x="2018534" y="2096419"/>
            <a:ext cx="1288072" cy="2942121"/>
            <a:chOff x="2252442" y="1825822"/>
            <a:chExt cx="1288072" cy="2942121"/>
          </a:xfrm>
        </p:grpSpPr>
        <p:sp>
          <p:nvSpPr>
            <p:cNvPr id="1173" name="Google Shape;1173;p71"/>
            <p:cNvSpPr/>
            <p:nvPr/>
          </p:nvSpPr>
          <p:spPr>
            <a:xfrm>
              <a:off x="2252442"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74" name="Google Shape;1174;p71"/>
            <p:cNvSpPr/>
            <p:nvPr/>
          </p:nvSpPr>
          <p:spPr>
            <a:xfrm>
              <a:off x="2303206"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5" name="Google Shape;1175;p71"/>
            <p:cNvSpPr/>
            <p:nvPr/>
          </p:nvSpPr>
          <p:spPr>
            <a:xfrm>
              <a:off x="2384846" y="2528206"/>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176" name="Google Shape;1176;p71"/>
            <p:cNvSpPr/>
            <p:nvPr/>
          </p:nvSpPr>
          <p:spPr>
            <a:xfrm>
              <a:off x="2384846" y="3055861"/>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177" name="Google Shape;1177;p71"/>
            <p:cNvSpPr/>
            <p:nvPr/>
          </p:nvSpPr>
          <p:spPr>
            <a:xfrm>
              <a:off x="2384846" y="3583516"/>
              <a:ext cx="1032369" cy="443593"/>
            </a:xfrm>
            <a:prstGeom prst="roundRect">
              <a:avLst>
                <a:gd name="adj" fmla="val 16667"/>
              </a:avLst>
            </a:prstGeom>
            <a:solidFill>
              <a:srgbClr val="DCE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4</a:t>
              </a:r>
              <a:endParaRPr/>
            </a:p>
          </p:txBody>
        </p:sp>
        <p:sp>
          <p:nvSpPr>
            <p:cNvPr id="1178" name="Google Shape;1178;p71"/>
            <p:cNvSpPr/>
            <p:nvPr/>
          </p:nvSpPr>
          <p:spPr>
            <a:xfrm>
              <a:off x="2384846" y="4111170"/>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179" name="Google Shape;1179;p71"/>
            <p:cNvSpPr txBox="1"/>
            <p:nvPr/>
          </p:nvSpPr>
          <p:spPr>
            <a:xfrm>
              <a:off x="2417506"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2</a:t>
              </a:r>
              <a:endParaRPr/>
            </a:p>
          </p:txBody>
        </p:sp>
        <p:sp>
          <p:nvSpPr>
            <p:cNvPr id="1180" name="Google Shape;1180;p71"/>
            <p:cNvSpPr txBox="1"/>
            <p:nvPr/>
          </p:nvSpPr>
          <p:spPr>
            <a:xfrm>
              <a:off x="2252443"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2</a:t>
              </a:r>
              <a:endParaRPr/>
            </a:p>
          </p:txBody>
        </p:sp>
      </p:grpSp>
      <p:grpSp>
        <p:nvGrpSpPr>
          <p:cNvPr id="1181" name="Google Shape;1181;p71"/>
          <p:cNvGrpSpPr/>
          <p:nvPr/>
        </p:nvGrpSpPr>
        <p:grpSpPr>
          <a:xfrm>
            <a:off x="3562995" y="2096419"/>
            <a:ext cx="1288072" cy="2942121"/>
            <a:chOff x="3975506" y="1825822"/>
            <a:chExt cx="1288072" cy="2942121"/>
          </a:xfrm>
        </p:grpSpPr>
        <p:sp>
          <p:nvSpPr>
            <p:cNvPr id="1182" name="Google Shape;1182;p71"/>
            <p:cNvSpPr/>
            <p:nvPr/>
          </p:nvSpPr>
          <p:spPr>
            <a:xfrm>
              <a:off x="3975506"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83" name="Google Shape;1183;p71"/>
            <p:cNvSpPr/>
            <p:nvPr/>
          </p:nvSpPr>
          <p:spPr>
            <a:xfrm>
              <a:off x="4026270"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4" name="Google Shape;1184;p71"/>
            <p:cNvSpPr/>
            <p:nvPr/>
          </p:nvSpPr>
          <p:spPr>
            <a:xfrm>
              <a:off x="4107910" y="2528206"/>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185" name="Google Shape;1185;p71"/>
            <p:cNvSpPr/>
            <p:nvPr/>
          </p:nvSpPr>
          <p:spPr>
            <a:xfrm>
              <a:off x="4107910" y="3055861"/>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186" name="Google Shape;1186;p71"/>
            <p:cNvSpPr/>
            <p:nvPr/>
          </p:nvSpPr>
          <p:spPr>
            <a:xfrm>
              <a:off x="4107910" y="3583516"/>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187" name="Google Shape;1187;p71"/>
            <p:cNvSpPr txBox="1"/>
            <p:nvPr/>
          </p:nvSpPr>
          <p:spPr>
            <a:xfrm>
              <a:off x="4140570"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3</a:t>
              </a:r>
              <a:endParaRPr/>
            </a:p>
          </p:txBody>
        </p:sp>
        <p:sp>
          <p:nvSpPr>
            <p:cNvPr id="1188" name="Google Shape;1188;p71"/>
            <p:cNvSpPr txBox="1"/>
            <p:nvPr/>
          </p:nvSpPr>
          <p:spPr>
            <a:xfrm>
              <a:off x="3975507"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3</a:t>
              </a:r>
              <a:endParaRPr/>
            </a:p>
          </p:txBody>
        </p:sp>
      </p:grpSp>
      <p:grpSp>
        <p:nvGrpSpPr>
          <p:cNvPr id="1189" name="Google Shape;1189;p71"/>
          <p:cNvGrpSpPr/>
          <p:nvPr/>
        </p:nvGrpSpPr>
        <p:grpSpPr>
          <a:xfrm>
            <a:off x="5107455" y="2096419"/>
            <a:ext cx="1288072" cy="2942121"/>
            <a:chOff x="5107454" y="1825822"/>
            <a:chExt cx="1288072" cy="2942121"/>
          </a:xfrm>
        </p:grpSpPr>
        <p:sp>
          <p:nvSpPr>
            <p:cNvPr id="1190" name="Google Shape;1190;p71"/>
            <p:cNvSpPr/>
            <p:nvPr/>
          </p:nvSpPr>
          <p:spPr>
            <a:xfrm>
              <a:off x="5107454"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191" name="Google Shape;1191;p71"/>
            <p:cNvSpPr/>
            <p:nvPr/>
          </p:nvSpPr>
          <p:spPr>
            <a:xfrm>
              <a:off x="5158218"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2" name="Google Shape;1192;p71"/>
            <p:cNvSpPr/>
            <p:nvPr/>
          </p:nvSpPr>
          <p:spPr>
            <a:xfrm>
              <a:off x="5239858" y="2528206"/>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193" name="Google Shape;1193;p71"/>
            <p:cNvSpPr/>
            <p:nvPr/>
          </p:nvSpPr>
          <p:spPr>
            <a:xfrm>
              <a:off x="5239858" y="3055861"/>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194" name="Google Shape;1194;p71"/>
            <p:cNvSpPr/>
            <p:nvPr/>
          </p:nvSpPr>
          <p:spPr>
            <a:xfrm>
              <a:off x="5239858" y="3583516"/>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195" name="Google Shape;1195;p71"/>
            <p:cNvSpPr/>
            <p:nvPr/>
          </p:nvSpPr>
          <p:spPr>
            <a:xfrm>
              <a:off x="5239858" y="4111170"/>
              <a:ext cx="1032369" cy="443593"/>
            </a:xfrm>
            <a:prstGeom prst="roundRect">
              <a:avLst>
                <a:gd name="adj" fmla="val 16667"/>
              </a:avLst>
            </a:prstGeom>
            <a:solidFill>
              <a:srgbClr val="DCE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4</a:t>
              </a:r>
              <a:endParaRPr/>
            </a:p>
          </p:txBody>
        </p:sp>
        <p:sp>
          <p:nvSpPr>
            <p:cNvPr id="1196" name="Google Shape;1196;p71"/>
            <p:cNvSpPr txBox="1"/>
            <p:nvPr/>
          </p:nvSpPr>
          <p:spPr>
            <a:xfrm>
              <a:off x="5272518"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4</a:t>
              </a:r>
              <a:endParaRPr/>
            </a:p>
          </p:txBody>
        </p:sp>
        <p:sp>
          <p:nvSpPr>
            <p:cNvPr id="1197" name="Google Shape;1197;p71"/>
            <p:cNvSpPr txBox="1"/>
            <p:nvPr/>
          </p:nvSpPr>
          <p:spPr>
            <a:xfrm>
              <a:off x="5107455"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4</a:t>
              </a:r>
              <a:endParaRPr/>
            </a:p>
          </p:txBody>
        </p:sp>
      </p:grpSp>
      <p:grpSp>
        <p:nvGrpSpPr>
          <p:cNvPr id="1198" name="Google Shape;1198;p71"/>
          <p:cNvGrpSpPr/>
          <p:nvPr/>
        </p:nvGrpSpPr>
        <p:grpSpPr>
          <a:xfrm>
            <a:off x="1118108" y="1637419"/>
            <a:ext cx="660375" cy="459000"/>
            <a:chOff x="1118107" y="1637420"/>
            <a:chExt cx="660375" cy="459000"/>
          </a:xfrm>
        </p:grpSpPr>
        <p:cxnSp>
          <p:nvCxnSpPr>
            <p:cNvPr id="1199" name="Google Shape;1199;p71"/>
            <p:cNvCxnSpPr>
              <a:endCxn id="1171" idx="0"/>
            </p:cNvCxnSpPr>
            <p:nvPr/>
          </p:nvCxnSpPr>
          <p:spPr>
            <a:xfrm>
              <a:off x="1118107" y="1637420"/>
              <a:ext cx="0" cy="459000"/>
            </a:xfrm>
            <a:prstGeom prst="straightConnector1">
              <a:avLst/>
            </a:prstGeom>
            <a:noFill/>
            <a:ln w="38100" cap="flat" cmpd="sng">
              <a:solidFill>
                <a:schemeClr val="dk1"/>
              </a:solidFill>
              <a:prstDash val="solid"/>
              <a:round/>
              <a:headEnd type="triangle" w="med" len="med"/>
              <a:tailEnd type="triangle" w="med" len="med"/>
            </a:ln>
          </p:spPr>
        </p:cxnSp>
        <p:sp>
          <p:nvSpPr>
            <p:cNvPr id="1200" name="Google Shape;1200;p71"/>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201" name="Google Shape;1201;p71"/>
          <p:cNvGrpSpPr/>
          <p:nvPr/>
        </p:nvGrpSpPr>
        <p:grpSpPr>
          <a:xfrm>
            <a:off x="2670737" y="1641750"/>
            <a:ext cx="660375" cy="459114"/>
            <a:chOff x="1118107" y="1637304"/>
            <a:chExt cx="660375" cy="459114"/>
          </a:xfrm>
        </p:grpSpPr>
        <p:cxnSp>
          <p:nvCxnSpPr>
            <p:cNvPr id="1202" name="Google Shape;1202;p71"/>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203" name="Google Shape;1203;p71"/>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204" name="Google Shape;1204;p71"/>
          <p:cNvGrpSpPr/>
          <p:nvPr/>
        </p:nvGrpSpPr>
        <p:grpSpPr>
          <a:xfrm>
            <a:off x="4237550" y="1630554"/>
            <a:ext cx="660375" cy="459114"/>
            <a:chOff x="1118107" y="1637304"/>
            <a:chExt cx="660375" cy="459114"/>
          </a:xfrm>
        </p:grpSpPr>
        <p:cxnSp>
          <p:nvCxnSpPr>
            <p:cNvPr id="1205" name="Google Shape;1205;p71"/>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206" name="Google Shape;1206;p71"/>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207" name="Google Shape;1207;p71"/>
          <p:cNvGrpSpPr/>
          <p:nvPr/>
        </p:nvGrpSpPr>
        <p:grpSpPr>
          <a:xfrm>
            <a:off x="5790178" y="1610186"/>
            <a:ext cx="660375" cy="459114"/>
            <a:chOff x="1118107" y="1637304"/>
            <a:chExt cx="660375" cy="459114"/>
          </a:xfrm>
        </p:grpSpPr>
        <p:cxnSp>
          <p:nvCxnSpPr>
            <p:cNvPr id="1208" name="Google Shape;1208;p71"/>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209" name="Google Shape;1209;p71"/>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sp>
        <p:nvSpPr>
          <p:cNvPr id="1210" name="Google Shape;1210;p71"/>
          <p:cNvSpPr/>
          <p:nvPr/>
        </p:nvSpPr>
        <p:spPr>
          <a:xfrm>
            <a:off x="6737461" y="1193751"/>
            <a:ext cx="1177634" cy="2048645"/>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11" name="Google Shape;1211;p71"/>
          <p:cNvSpPr txBox="1"/>
          <p:nvPr/>
        </p:nvSpPr>
        <p:spPr>
          <a:xfrm>
            <a:off x="6682436" y="1190772"/>
            <a:ext cx="128807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a:t>
            </a:r>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Driver server</a:t>
            </a:r>
            <a:endParaRPr/>
          </a:p>
        </p:txBody>
      </p:sp>
      <p:sp>
        <p:nvSpPr>
          <p:cNvPr id="1212" name="Google Shape;1212;p71"/>
          <p:cNvSpPr/>
          <p:nvPr/>
        </p:nvSpPr>
        <p:spPr>
          <a:xfrm>
            <a:off x="6791095" y="1720938"/>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1</a:t>
            </a:r>
            <a:endParaRPr/>
          </a:p>
        </p:txBody>
      </p:sp>
      <p:sp>
        <p:nvSpPr>
          <p:cNvPr id="1213" name="Google Shape;1213;p71"/>
          <p:cNvSpPr/>
          <p:nvPr/>
        </p:nvSpPr>
        <p:spPr>
          <a:xfrm>
            <a:off x="6791095" y="2213476"/>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2</a:t>
            </a:r>
            <a:endParaRPr/>
          </a:p>
        </p:txBody>
      </p:sp>
      <p:sp>
        <p:nvSpPr>
          <p:cNvPr id="1214" name="Google Shape;1214;p71"/>
          <p:cNvSpPr/>
          <p:nvPr/>
        </p:nvSpPr>
        <p:spPr>
          <a:xfrm>
            <a:off x="6788770" y="2706014"/>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72"/>
          <p:cNvSpPr txBox="1">
            <a:spLocks noGrp="1"/>
          </p:cNvSpPr>
          <p:nvPr>
            <p:ph type="title"/>
          </p:nvPr>
        </p:nvSpPr>
        <p:spPr>
          <a:xfrm>
            <a:off x="352975" y="293500"/>
            <a:ext cx="4916100" cy="75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TiKV replicates data</a:t>
            </a:r>
            <a:endParaRPr/>
          </a:p>
        </p:txBody>
      </p:sp>
      <p:sp>
        <p:nvSpPr>
          <p:cNvPr id="1220" name="Google Shape;1220;p72"/>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28</a:t>
            </a:fld>
            <a:endParaRPr/>
          </a:p>
        </p:txBody>
      </p:sp>
      <p:sp>
        <p:nvSpPr>
          <p:cNvPr id="1221" name="Google Shape;1221;p72"/>
          <p:cNvSpPr/>
          <p:nvPr/>
        </p:nvSpPr>
        <p:spPr>
          <a:xfrm>
            <a:off x="468085" y="1190772"/>
            <a:ext cx="5932715" cy="413657"/>
          </a:xfrm>
          <a:prstGeom prst="roundRect">
            <a:avLst>
              <a:gd name="adj" fmla="val 16667"/>
            </a:avLst>
          </a:prstGeom>
          <a:solidFill>
            <a:srgbClr val="6666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Client</a:t>
            </a:r>
            <a:endParaRPr/>
          </a:p>
        </p:txBody>
      </p:sp>
      <p:grpSp>
        <p:nvGrpSpPr>
          <p:cNvPr id="1222" name="Google Shape;1222;p72"/>
          <p:cNvGrpSpPr/>
          <p:nvPr/>
        </p:nvGrpSpPr>
        <p:grpSpPr>
          <a:xfrm>
            <a:off x="474072" y="2096419"/>
            <a:ext cx="1288072" cy="2942121"/>
            <a:chOff x="474072" y="1825822"/>
            <a:chExt cx="1288072" cy="2942121"/>
          </a:xfrm>
        </p:grpSpPr>
        <p:sp>
          <p:nvSpPr>
            <p:cNvPr id="1223" name="Google Shape;1223;p72"/>
            <p:cNvSpPr/>
            <p:nvPr/>
          </p:nvSpPr>
          <p:spPr>
            <a:xfrm>
              <a:off x="474072"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24" name="Google Shape;1224;p72"/>
            <p:cNvSpPr/>
            <p:nvPr/>
          </p:nvSpPr>
          <p:spPr>
            <a:xfrm>
              <a:off x="524836"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5" name="Google Shape;1225;p72"/>
            <p:cNvSpPr/>
            <p:nvPr/>
          </p:nvSpPr>
          <p:spPr>
            <a:xfrm>
              <a:off x="606476" y="2528206"/>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226" name="Google Shape;1226;p72"/>
            <p:cNvSpPr/>
            <p:nvPr/>
          </p:nvSpPr>
          <p:spPr>
            <a:xfrm>
              <a:off x="606476" y="3055861"/>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227" name="Google Shape;1227;p72"/>
            <p:cNvSpPr/>
            <p:nvPr/>
          </p:nvSpPr>
          <p:spPr>
            <a:xfrm>
              <a:off x="606476" y="3583516"/>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228" name="Google Shape;1228;p72"/>
            <p:cNvSpPr/>
            <p:nvPr/>
          </p:nvSpPr>
          <p:spPr>
            <a:xfrm>
              <a:off x="606476" y="4111170"/>
              <a:ext cx="1032369" cy="443593"/>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Region 4</a:t>
              </a:r>
              <a:endParaRPr/>
            </a:p>
          </p:txBody>
        </p:sp>
        <p:sp>
          <p:nvSpPr>
            <p:cNvPr id="1229" name="Google Shape;1229;p72"/>
            <p:cNvSpPr txBox="1"/>
            <p:nvPr/>
          </p:nvSpPr>
          <p:spPr>
            <a:xfrm>
              <a:off x="639136"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1</a:t>
              </a:r>
              <a:endParaRPr/>
            </a:p>
          </p:txBody>
        </p:sp>
        <p:sp>
          <p:nvSpPr>
            <p:cNvPr id="1230" name="Google Shape;1230;p72"/>
            <p:cNvSpPr txBox="1"/>
            <p:nvPr/>
          </p:nvSpPr>
          <p:spPr>
            <a:xfrm>
              <a:off x="474073"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1</a:t>
              </a:r>
              <a:endParaRPr/>
            </a:p>
          </p:txBody>
        </p:sp>
      </p:grpSp>
      <p:grpSp>
        <p:nvGrpSpPr>
          <p:cNvPr id="1231" name="Google Shape;1231;p72"/>
          <p:cNvGrpSpPr/>
          <p:nvPr/>
        </p:nvGrpSpPr>
        <p:grpSpPr>
          <a:xfrm>
            <a:off x="2018534" y="2096419"/>
            <a:ext cx="1288072" cy="2942121"/>
            <a:chOff x="2252442" y="1825822"/>
            <a:chExt cx="1288072" cy="2942121"/>
          </a:xfrm>
        </p:grpSpPr>
        <p:sp>
          <p:nvSpPr>
            <p:cNvPr id="1232" name="Google Shape;1232;p72"/>
            <p:cNvSpPr/>
            <p:nvPr/>
          </p:nvSpPr>
          <p:spPr>
            <a:xfrm>
              <a:off x="2252442"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33" name="Google Shape;1233;p72"/>
            <p:cNvSpPr/>
            <p:nvPr/>
          </p:nvSpPr>
          <p:spPr>
            <a:xfrm>
              <a:off x="2303206"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4" name="Google Shape;1234;p72"/>
            <p:cNvSpPr/>
            <p:nvPr/>
          </p:nvSpPr>
          <p:spPr>
            <a:xfrm>
              <a:off x="2384846" y="2528206"/>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235" name="Google Shape;1235;p72"/>
            <p:cNvSpPr/>
            <p:nvPr/>
          </p:nvSpPr>
          <p:spPr>
            <a:xfrm>
              <a:off x="2384846" y="3055861"/>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236" name="Google Shape;1236;p72"/>
            <p:cNvSpPr/>
            <p:nvPr/>
          </p:nvSpPr>
          <p:spPr>
            <a:xfrm>
              <a:off x="2384846" y="3583516"/>
              <a:ext cx="1032369" cy="443593"/>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Region 4</a:t>
              </a:r>
              <a:endParaRPr/>
            </a:p>
          </p:txBody>
        </p:sp>
        <p:sp>
          <p:nvSpPr>
            <p:cNvPr id="1237" name="Google Shape;1237;p72"/>
            <p:cNvSpPr/>
            <p:nvPr/>
          </p:nvSpPr>
          <p:spPr>
            <a:xfrm>
              <a:off x="2384846" y="4111170"/>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238" name="Google Shape;1238;p72"/>
            <p:cNvSpPr txBox="1"/>
            <p:nvPr/>
          </p:nvSpPr>
          <p:spPr>
            <a:xfrm>
              <a:off x="2417506"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2</a:t>
              </a:r>
              <a:endParaRPr/>
            </a:p>
          </p:txBody>
        </p:sp>
        <p:sp>
          <p:nvSpPr>
            <p:cNvPr id="1239" name="Google Shape;1239;p72"/>
            <p:cNvSpPr txBox="1"/>
            <p:nvPr/>
          </p:nvSpPr>
          <p:spPr>
            <a:xfrm>
              <a:off x="2252443"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2</a:t>
              </a:r>
              <a:endParaRPr/>
            </a:p>
          </p:txBody>
        </p:sp>
      </p:grpSp>
      <p:grpSp>
        <p:nvGrpSpPr>
          <p:cNvPr id="1240" name="Google Shape;1240;p72"/>
          <p:cNvGrpSpPr/>
          <p:nvPr/>
        </p:nvGrpSpPr>
        <p:grpSpPr>
          <a:xfrm>
            <a:off x="3562995" y="2096419"/>
            <a:ext cx="1288072" cy="2942121"/>
            <a:chOff x="3975506" y="1825822"/>
            <a:chExt cx="1288072" cy="2942121"/>
          </a:xfrm>
        </p:grpSpPr>
        <p:sp>
          <p:nvSpPr>
            <p:cNvPr id="1241" name="Google Shape;1241;p72"/>
            <p:cNvSpPr/>
            <p:nvPr/>
          </p:nvSpPr>
          <p:spPr>
            <a:xfrm>
              <a:off x="3975506"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42" name="Google Shape;1242;p72"/>
            <p:cNvSpPr/>
            <p:nvPr/>
          </p:nvSpPr>
          <p:spPr>
            <a:xfrm>
              <a:off x="4026270"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3" name="Google Shape;1243;p72"/>
            <p:cNvSpPr/>
            <p:nvPr/>
          </p:nvSpPr>
          <p:spPr>
            <a:xfrm>
              <a:off x="4107910" y="2528206"/>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244" name="Google Shape;1244;p72"/>
            <p:cNvSpPr/>
            <p:nvPr/>
          </p:nvSpPr>
          <p:spPr>
            <a:xfrm>
              <a:off x="4107910" y="3055861"/>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245" name="Google Shape;1245;p72"/>
            <p:cNvSpPr/>
            <p:nvPr/>
          </p:nvSpPr>
          <p:spPr>
            <a:xfrm>
              <a:off x="4107910" y="3583516"/>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246" name="Google Shape;1246;p72"/>
            <p:cNvSpPr txBox="1"/>
            <p:nvPr/>
          </p:nvSpPr>
          <p:spPr>
            <a:xfrm>
              <a:off x="4140570"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3</a:t>
              </a:r>
              <a:endParaRPr/>
            </a:p>
          </p:txBody>
        </p:sp>
        <p:sp>
          <p:nvSpPr>
            <p:cNvPr id="1247" name="Google Shape;1247;p72"/>
            <p:cNvSpPr txBox="1"/>
            <p:nvPr/>
          </p:nvSpPr>
          <p:spPr>
            <a:xfrm>
              <a:off x="3975507"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3</a:t>
              </a:r>
              <a:endParaRPr/>
            </a:p>
          </p:txBody>
        </p:sp>
      </p:grpSp>
      <p:grpSp>
        <p:nvGrpSpPr>
          <p:cNvPr id="1248" name="Google Shape;1248;p72"/>
          <p:cNvGrpSpPr/>
          <p:nvPr/>
        </p:nvGrpSpPr>
        <p:grpSpPr>
          <a:xfrm>
            <a:off x="5107455" y="2096419"/>
            <a:ext cx="1288072" cy="2942121"/>
            <a:chOff x="5107454" y="1825822"/>
            <a:chExt cx="1288072" cy="2942121"/>
          </a:xfrm>
        </p:grpSpPr>
        <p:sp>
          <p:nvSpPr>
            <p:cNvPr id="1249" name="Google Shape;1249;p72"/>
            <p:cNvSpPr/>
            <p:nvPr/>
          </p:nvSpPr>
          <p:spPr>
            <a:xfrm>
              <a:off x="5107454" y="1828801"/>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50" name="Google Shape;1250;p72"/>
            <p:cNvSpPr/>
            <p:nvPr/>
          </p:nvSpPr>
          <p:spPr>
            <a:xfrm>
              <a:off x="5158218" y="2133599"/>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1" name="Google Shape;1251;p72"/>
            <p:cNvSpPr/>
            <p:nvPr/>
          </p:nvSpPr>
          <p:spPr>
            <a:xfrm>
              <a:off x="5239858" y="2528206"/>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252" name="Google Shape;1252;p72"/>
            <p:cNvSpPr/>
            <p:nvPr/>
          </p:nvSpPr>
          <p:spPr>
            <a:xfrm>
              <a:off x="5239858" y="3055861"/>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253" name="Google Shape;1253;p72"/>
            <p:cNvSpPr/>
            <p:nvPr/>
          </p:nvSpPr>
          <p:spPr>
            <a:xfrm>
              <a:off x="5239858" y="3583516"/>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254" name="Google Shape;1254;p72"/>
            <p:cNvSpPr/>
            <p:nvPr/>
          </p:nvSpPr>
          <p:spPr>
            <a:xfrm>
              <a:off x="5239858" y="4111170"/>
              <a:ext cx="1032369" cy="443593"/>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Region 4</a:t>
              </a:r>
              <a:endParaRPr/>
            </a:p>
          </p:txBody>
        </p:sp>
        <p:sp>
          <p:nvSpPr>
            <p:cNvPr id="1255" name="Google Shape;1255;p72"/>
            <p:cNvSpPr txBox="1"/>
            <p:nvPr/>
          </p:nvSpPr>
          <p:spPr>
            <a:xfrm>
              <a:off x="5272518" y="2133599"/>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4</a:t>
              </a:r>
              <a:endParaRPr/>
            </a:p>
          </p:txBody>
        </p:sp>
        <p:sp>
          <p:nvSpPr>
            <p:cNvPr id="1256" name="Google Shape;1256;p72"/>
            <p:cNvSpPr txBox="1"/>
            <p:nvPr/>
          </p:nvSpPr>
          <p:spPr>
            <a:xfrm>
              <a:off x="5107455" y="1825822"/>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4</a:t>
              </a:r>
              <a:endParaRPr/>
            </a:p>
          </p:txBody>
        </p:sp>
      </p:grpSp>
      <p:grpSp>
        <p:nvGrpSpPr>
          <p:cNvPr id="1257" name="Google Shape;1257;p72"/>
          <p:cNvGrpSpPr/>
          <p:nvPr/>
        </p:nvGrpSpPr>
        <p:grpSpPr>
          <a:xfrm>
            <a:off x="1118108" y="1637419"/>
            <a:ext cx="660375" cy="459000"/>
            <a:chOff x="1118107" y="1637420"/>
            <a:chExt cx="660375" cy="459000"/>
          </a:xfrm>
        </p:grpSpPr>
        <p:cxnSp>
          <p:nvCxnSpPr>
            <p:cNvPr id="1258" name="Google Shape;1258;p72"/>
            <p:cNvCxnSpPr>
              <a:endCxn id="1230" idx="0"/>
            </p:cNvCxnSpPr>
            <p:nvPr/>
          </p:nvCxnSpPr>
          <p:spPr>
            <a:xfrm>
              <a:off x="1118107" y="1637420"/>
              <a:ext cx="0" cy="459000"/>
            </a:xfrm>
            <a:prstGeom prst="straightConnector1">
              <a:avLst/>
            </a:prstGeom>
            <a:noFill/>
            <a:ln w="38100" cap="flat" cmpd="sng">
              <a:solidFill>
                <a:schemeClr val="dk1"/>
              </a:solidFill>
              <a:prstDash val="solid"/>
              <a:round/>
              <a:headEnd type="triangle" w="med" len="med"/>
              <a:tailEnd type="triangle" w="med" len="med"/>
            </a:ln>
          </p:spPr>
        </p:cxnSp>
        <p:sp>
          <p:nvSpPr>
            <p:cNvPr id="1259" name="Google Shape;1259;p72"/>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260" name="Google Shape;1260;p72"/>
          <p:cNvGrpSpPr/>
          <p:nvPr/>
        </p:nvGrpSpPr>
        <p:grpSpPr>
          <a:xfrm>
            <a:off x="2670737" y="1641750"/>
            <a:ext cx="660375" cy="459114"/>
            <a:chOff x="1118107" y="1637304"/>
            <a:chExt cx="660375" cy="459114"/>
          </a:xfrm>
        </p:grpSpPr>
        <p:cxnSp>
          <p:nvCxnSpPr>
            <p:cNvPr id="1261" name="Google Shape;1261;p72"/>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262" name="Google Shape;1262;p72"/>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263" name="Google Shape;1263;p72"/>
          <p:cNvGrpSpPr/>
          <p:nvPr/>
        </p:nvGrpSpPr>
        <p:grpSpPr>
          <a:xfrm>
            <a:off x="4237550" y="1630554"/>
            <a:ext cx="660375" cy="459114"/>
            <a:chOff x="1118107" y="1637304"/>
            <a:chExt cx="660375" cy="459114"/>
          </a:xfrm>
        </p:grpSpPr>
        <p:cxnSp>
          <p:nvCxnSpPr>
            <p:cNvPr id="1264" name="Google Shape;1264;p72"/>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265" name="Google Shape;1265;p72"/>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266" name="Google Shape;1266;p72"/>
          <p:cNvGrpSpPr/>
          <p:nvPr/>
        </p:nvGrpSpPr>
        <p:grpSpPr>
          <a:xfrm>
            <a:off x="5790178" y="1610186"/>
            <a:ext cx="660375" cy="459114"/>
            <a:chOff x="1118107" y="1637304"/>
            <a:chExt cx="660375" cy="459114"/>
          </a:xfrm>
        </p:grpSpPr>
        <p:cxnSp>
          <p:nvCxnSpPr>
            <p:cNvPr id="1267" name="Google Shape;1267;p72"/>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268" name="Google Shape;1268;p72"/>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sp>
        <p:nvSpPr>
          <p:cNvPr id="1269" name="Google Shape;1269;p72"/>
          <p:cNvSpPr/>
          <p:nvPr/>
        </p:nvSpPr>
        <p:spPr>
          <a:xfrm>
            <a:off x="6737461" y="1193751"/>
            <a:ext cx="1177634" cy="2048645"/>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70" name="Google Shape;1270;p72"/>
          <p:cNvSpPr txBox="1"/>
          <p:nvPr/>
        </p:nvSpPr>
        <p:spPr>
          <a:xfrm>
            <a:off x="6682436" y="1190772"/>
            <a:ext cx="128807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a:t>
            </a:r>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Driver server</a:t>
            </a:r>
            <a:endParaRPr/>
          </a:p>
        </p:txBody>
      </p:sp>
      <p:sp>
        <p:nvSpPr>
          <p:cNvPr id="1271" name="Google Shape;1271;p72"/>
          <p:cNvSpPr/>
          <p:nvPr/>
        </p:nvSpPr>
        <p:spPr>
          <a:xfrm>
            <a:off x="6791095" y="1720938"/>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1</a:t>
            </a:r>
            <a:endParaRPr/>
          </a:p>
        </p:txBody>
      </p:sp>
      <p:sp>
        <p:nvSpPr>
          <p:cNvPr id="1272" name="Google Shape;1272;p72"/>
          <p:cNvSpPr/>
          <p:nvPr/>
        </p:nvSpPr>
        <p:spPr>
          <a:xfrm>
            <a:off x="6791095" y="2213476"/>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2</a:t>
            </a:r>
            <a:endParaRPr/>
          </a:p>
        </p:txBody>
      </p:sp>
      <p:sp>
        <p:nvSpPr>
          <p:cNvPr id="1273" name="Google Shape;1273;p72"/>
          <p:cNvSpPr/>
          <p:nvPr/>
        </p:nvSpPr>
        <p:spPr>
          <a:xfrm>
            <a:off x="6788770" y="2706014"/>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3</a:t>
            </a:r>
            <a:endParaRPr/>
          </a:p>
        </p:txBody>
      </p:sp>
      <p:cxnSp>
        <p:nvCxnSpPr>
          <p:cNvPr id="1274" name="Google Shape;1274;p72"/>
          <p:cNvCxnSpPr>
            <a:stCxn id="1236" idx="3"/>
          </p:cNvCxnSpPr>
          <p:nvPr/>
        </p:nvCxnSpPr>
        <p:spPr>
          <a:xfrm>
            <a:off x="3183307" y="4075910"/>
            <a:ext cx="2056500" cy="554100"/>
          </a:xfrm>
          <a:prstGeom prst="curvedConnector3">
            <a:avLst>
              <a:gd name="adj1" fmla="val 15519"/>
            </a:avLst>
          </a:prstGeom>
          <a:noFill/>
          <a:ln w="63500" cap="flat" cmpd="sng">
            <a:solidFill>
              <a:srgbClr val="001F60"/>
            </a:solidFill>
            <a:prstDash val="solid"/>
            <a:round/>
            <a:headEnd type="none" w="sm" len="sm"/>
            <a:tailEnd type="none" w="sm" len="sm"/>
          </a:ln>
        </p:spPr>
      </p:cxnSp>
      <p:cxnSp>
        <p:nvCxnSpPr>
          <p:cNvPr id="1275" name="Google Shape;1275;p72"/>
          <p:cNvCxnSpPr>
            <a:stCxn id="1228" idx="3"/>
            <a:endCxn id="1236" idx="1"/>
          </p:cNvCxnSpPr>
          <p:nvPr/>
        </p:nvCxnSpPr>
        <p:spPr>
          <a:xfrm rot="10800000" flipH="1">
            <a:off x="1638845" y="4075863"/>
            <a:ext cx="512100" cy="527700"/>
          </a:xfrm>
          <a:prstGeom prst="curvedConnector3">
            <a:avLst>
              <a:gd name="adj1" fmla="val 49999"/>
            </a:avLst>
          </a:prstGeom>
          <a:noFill/>
          <a:ln w="63500" cap="flat" cmpd="sng">
            <a:solidFill>
              <a:srgbClr val="001F60"/>
            </a:solidFill>
            <a:prstDash val="solid"/>
            <a:round/>
            <a:headEnd type="none" w="sm" len="sm"/>
            <a:tailEnd type="none" w="sm" len="sm"/>
          </a:ln>
        </p:spPr>
      </p:cxnSp>
      <p:sp>
        <p:nvSpPr>
          <p:cNvPr id="1276" name="Google Shape;1276;p72"/>
          <p:cNvSpPr/>
          <p:nvPr/>
        </p:nvSpPr>
        <p:spPr>
          <a:xfrm>
            <a:off x="352976" y="2526621"/>
            <a:ext cx="6180377" cy="719696"/>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REPLICAS</a:t>
            </a:r>
            <a:endParaRPr/>
          </a:p>
        </p:txBody>
      </p:sp>
      <p:cxnSp>
        <p:nvCxnSpPr>
          <p:cNvPr id="1277" name="Google Shape;1277;p72"/>
          <p:cNvCxnSpPr>
            <a:endCxn id="1228" idx="0"/>
          </p:cNvCxnSpPr>
          <p:nvPr/>
        </p:nvCxnSpPr>
        <p:spPr>
          <a:xfrm>
            <a:off x="1118160" y="3203967"/>
            <a:ext cx="4500" cy="1177800"/>
          </a:xfrm>
          <a:prstGeom prst="straightConnector1">
            <a:avLst/>
          </a:prstGeom>
          <a:noFill/>
          <a:ln w="63500" cap="flat" cmpd="sng">
            <a:solidFill>
              <a:srgbClr val="001E60"/>
            </a:solidFill>
            <a:prstDash val="solid"/>
            <a:round/>
            <a:headEnd type="none" w="sm" len="sm"/>
            <a:tailEnd type="triangle" w="med" len="med"/>
          </a:ln>
        </p:spPr>
      </p:cxnSp>
      <p:cxnSp>
        <p:nvCxnSpPr>
          <p:cNvPr id="1278" name="Google Shape;1278;p72"/>
          <p:cNvCxnSpPr/>
          <p:nvPr/>
        </p:nvCxnSpPr>
        <p:spPr>
          <a:xfrm>
            <a:off x="2648855" y="2697487"/>
            <a:ext cx="0" cy="1144575"/>
          </a:xfrm>
          <a:prstGeom prst="straightConnector1">
            <a:avLst/>
          </a:prstGeom>
          <a:noFill/>
          <a:ln w="63500" cap="flat" cmpd="sng">
            <a:solidFill>
              <a:srgbClr val="001E60"/>
            </a:solidFill>
            <a:prstDash val="solid"/>
            <a:round/>
            <a:headEnd type="none" w="sm" len="sm"/>
            <a:tailEnd type="triangle" w="med" len="med"/>
          </a:ln>
        </p:spPr>
      </p:cxnSp>
      <p:cxnSp>
        <p:nvCxnSpPr>
          <p:cNvPr id="1279" name="Google Shape;1279;p72"/>
          <p:cNvCxnSpPr/>
          <p:nvPr/>
        </p:nvCxnSpPr>
        <p:spPr>
          <a:xfrm>
            <a:off x="5789116" y="3217617"/>
            <a:ext cx="4554" cy="1177801"/>
          </a:xfrm>
          <a:prstGeom prst="straightConnector1">
            <a:avLst/>
          </a:prstGeom>
          <a:noFill/>
          <a:ln w="63500" cap="flat" cmpd="sng">
            <a:solidFill>
              <a:srgbClr val="001E60"/>
            </a:solidFill>
            <a:prstDash val="solid"/>
            <a:round/>
            <a:headEnd type="none" w="sm" len="sm"/>
            <a:tailEnd type="triangle" w="med" len="med"/>
          </a:ln>
        </p:spPr>
      </p:cxnSp>
      <p:sp>
        <p:nvSpPr>
          <p:cNvPr id="1280" name="Google Shape;1280;p72"/>
          <p:cNvSpPr/>
          <p:nvPr/>
        </p:nvSpPr>
        <p:spPr>
          <a:xfrm>
            <a:off x="6557928" y="829070"/>
            <a:ext cx="2495027" cy="1967637"/>
          </a:xfrm>
          <a:prstGeom prst="roundRect">
            <a:avLst>
              <a:gd name="adj" fmla="val 16667"/>
            </a:avLst>
          </a:prstGeom>
          <a:solidFill>
            <a:srgbClr val="001F60">
              <a:alpha val="73725"/>
            </a:srgbClr>
          </a:solidFill>
          <a:ln w="50800" cap="flat" cmpd="sng">
            <a:solidFill>
              <a:srgbClr val="001F6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0" u="none" strike="noStrike" cap="none">
                <a:solidFill>
                  <a:schemeClr val="lt1"/>
                </a:solidFill>
                <a:latin typeface="Arial"/>
                <a:ea typeface="Arial"/>
                <a:cs typeface="Arial"/>
                <a:sym typeface="Arial"/>
              </a:rPr>
              <a:t>By default: </a:t>
            </a:r>
            <a:endParaRPr/>
          </a:p>
          <a:p>
            <a:pPr marL="285743" marR="0" lvl="0" indent="-285743" algn="l" rtl="0">
              <a:lnSpc>
                <a:spcPct val="100000"/>
              </a:lnSpc>
              <a:spcBef>
                <a:spcPts val="0"/>
              </a:spcBef>
              <a:spcAft>
                <a:spcPts val="0"/>
              </a:spcAft>
              <a:buClr>
                <a:schemeClr val="lt1"/>
              </a:buClr>
              <a:buSzPts val="1800"/>
              <a:buFont typeface="Arial"/>
              <a:buChar char="•"/>
            </a:pPr>
            <a:r>
              <a:rPr lang="en" sz="1800" b="0" i="0" u="none" strike="noStrike" cap="none">
                <a:solidFill>
                  <a:schemeClr val="lt1"/>
                </a:solidFill>
                <a:latin typeface="Arial"/>
                <a:ea typeface="Arial"/>
                <a:cs typeface="Arial"/>
                <a:sym typeface="Arial"/>
              </a:rPr>
              <a:t>There are 3 replicas.</a:t>
            </a:r>
            <a:endParaRPr/>
          </a:p>
          <a:p>
            <a:pPr marL="285743" marR="0" lvl="0" indent="-285743" algn="l" rtl="0">
              <a:lnSpc>
                <a:spcPct val="100000"/>
              </a:lnSpc>
              <a:spcBef>
                <a:spcPts val="0"/>
              </a:spcBef>
              <a:spcAft>
                <a:spcPts val="0"/>
              </a:spcAft>
              <a:buClr>
                <a:schemeClr val="lt1"/>
              </a:buClr>
              <a:buSzPts val="1800"/>
              <a:buFont typeface="Arial"/>
              <a:buChar char="•"/>
            </a:pPr>
            <a:r>
              <a:rPr lang="en" sz="1800" b="0" i="0" u="none" strike="noStrike" cap="none">
                <a:solidFill>
                  <a:schemeClr val="lt1"/>
                </a:solidFill>
                <a:latin typeface="Arial"/>
                <a:ea typeface="Arial"/>
                <a:cs typeface="Arial"/>
                <a:sym typeface="Arial"/>
              </a:rPr>
              <a:t>Each replica is at most 96MB</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73"/>
          <p:cNvSpPr txBox="1">
            <a:spLocks noGrp="1"/>
          </p:cNvSpPr>
          <p:nvPr>
            <p:ph type="title"/>
          </p:nvPr>
        </p:nvSpPr>
        <p:spPr>
          <a:xfrm>
            <a:off x="352975" y="293500"/>
            <a:ext cx="4916100" cy="75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TiKV replicates data</a:t>
            </a:r>
            <a:endParaRPr/>
          </a:p>
        </p:txBody>
      </p:sp>
      <p:sp>
        <p:nvSpPr>
          <p:cNvPr id="1286" name="Google Shape;1286;p73"/>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29</a:t>
            </a:fld>
            <a:endParaRPr/>
          </a:p>
        </p:txBody>
      </p:sp>
      <p:sp>
        <p:nvSpPr>
          <p:cNvPr id="1287" name="Google Shape;1287;p73"/>
          <p:cNvSpPr/>
          <p:nvPr/>
        </p:nvSpPr>
        <p:spPr>
          <a:xfrm>
            <a:off x="468085" y="1190772"/>
            <a:ext cx="5932715" cy="413657"/>
          </a:xfrm>
          <a:prstGeom prst="roundRect">
            <a:avLst>
              <a:gd name="adj" fmla="val 16667"/>
            </a:avLst>
          </a:prstGeom>
          <a:solidFill>
            <a:srgbClr val="6666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0" i="0" u="none" strike="noStrike" cap="none">
                <a:solidFill>
                  <a:schemeClr val="lt1"/>
                </a:solidFill>
                <a:latin typeface="Arial"/>
                <a:ea typeface="Arial"/>
                <a:cs typeface="Arial"/>
                <a:sym typeface="Arial"/>
              </a:rPr>
              <a:t>Client</a:t>
            </a:r>
            <a:endParaRPr/>
          </a:p>
        </p:txBody>
      </p:sp>
      <p:sp>
        <p:nvSpPr>
          <p:cNvPr id="1288" name="Google Shape;1288;p73"/>
          <p:cNvSpPr/>
          <p:nvPr/>
        </p:nvSpPr>
        <p:spPr>
          <a:xfrm>
            <a:off x="474072" y="2099397"/>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89" name="Google Shape;1289;p73"/>
          <p:cNvSpPr/>
          <p:nvPr/>
        </p:nvSpPr>
        <p:spPr>
          <a:xfrm>
            <a:off x="524837" y="2404195"/>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0" name="Google Shape;1290;p73"/>
          <p:cNvSpPr/>
          <p:nvPr/>
        </p:nvSpPr>
        <p:spPr>
          <a:xfrm>
            <a:off x="606476" y="2798803"/>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291" name="Google Shape;1291;p73"/>
          <p:cNvSpPr/>
          <p:nvPr/>
        </p:nvSpPr>
        <p:spPr>
          <a:xfrm>
            <a:off x="606476" y="3326458"/>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292" name="Google Shape;1292;p73"/>
          <p:cNvSpPr/>
          <p:nvPr/>
        </p:nvSpPr>
        <p:spPr>
          <a:xfrm>
            <a:off x="606476" y="3854113"/>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293" name="Google Shape;1293;p73"/>
          <p:cNvSpPr/>
          <p:nvPr/>
        </p:nvSpPr>
        <p:spPr>
          <a:xfrm>
            <a:off x="606476" y="4381767"/>
            <a:ext cx="1032369" cy="443593"/>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Region 4</a:t>
            </a:r>
            <a:endParaRPr/>
          </a:p>
        </p:txBody>
      </p:sp>
      <p:sp>
        <p:nvSpPr>
          <p:cNvPr id="1294" name="Google Shape;1294;p73"/>
          <p:cNvSpPr txBox="1"/>
          <p:nvPr/>
        </p:nvSpPr>
        <p:spPr>
          <a:xfrm>
            <a:off x="639136" y="2404195"/>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1</a:t>
            </a:r>
            <a:endParaRPr/>
          </a:p>
        </p:txBody>
      </p:sp>
      <p:sp>
        <p:nvSpPr>
          <p:cNvPr id="1295" name="Google Shape;1295;p73"/>
          <p:cNvSpPr txBox="1"/>
          <p:nvPr/>
        </p:nvSpPr>
        <p:spPr>
          <a:xfrm>
            <a:off x="474074" y="2096418"/>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1</a:t>
            </a:r>
            <a:endParaRPr/>
          </a:p>
        </p:txBody>
      </p:sp>
      <p:sp>
        <p:nvSpPr>
          <p:cNvPr id="1296" name="Google Shape;1296;p73"/>
          <p:cNvSpPr/>
          <p:nvPr/>
        </p:nvSpPr>
        <p:spPr>
          <a:xfrm>
            <a:off x="2018534" y="2099397"/>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97" name="Google Shape;1297;p73"/>
          <p:cNvSpPr/>
          <p:nvPr/>
        </p:nvSpPr>
        <p:spPr>
          <a:xfrm>
            <a:off x="2069298" y="2404195"/>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8" name="Google Shape;1298;p73"/>
          <p:cNvSpPr/>
          <p:nvPr/>
        </p:nvSpPr>
        <p:spPr>
          <a:xfrm>
            <a:off x="2150938" y="2798803"/>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299" name="Google Shape;1299;p73"/>
          <p:cNvSpPr/>
          <p:nvPr/>
        </p:nvSpPr>
        <p:spPr>
          <a:xfrm>
            <a:off x="2150938" y="3326458"/>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300" name="Google Shape;1300;p73"/>
          <p:cNvSpPr/>
          <p:nvPr/>
        </p:nvSpPr>
        <p:spPr>
          <a:xfrm>
            <a:off x="2150938" y="3854113"/>
            <a:ext cx="1032369" cy="443593"/>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Region 4</a:t>
            </a:r>
            <a:endParaRPr/>
          </a:p>
        </p:txBody>
      </p:sp>
      <p:sp>
        <p:nvSpPr>
          <p:cNvPr id="1301" name="Google Shape;1301;p73"/>
          <p:cNvSpPr/>
          <p:nvPr/>
        </p:nvSpPr>
        <p:spPr>
          <a:xfrm>
            <a:off x="2150938" y="4381767"/>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302" name="Google Shape;1302;p73"/>
          <p:cNvSpPr txBox="1"/>
          <p:nvPr/>
        </p:nvSpPr>
        <p:spPr>
          <a:xfrm>
            <a:off x="2183597" y="2404195"/>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2</a:t>
            </a:r>
            <a:endParaRPr/>
          </a:p>
        </p:txBody>
      </p:sp>
      <p:sp>
        <p:nvSpPr>
          <p:cNvPr id="1303" name="Google Shape;1303;p73"/>
          <p:cNvSpPr txBox="1"/>
          <p:nvPr/>
        </p:nvSpPr>
        <p:spPr>
          <a:xfrm>
            <a:off x="2018534" y="2096418"/>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2</a:t>
            </a:r>
            <a:endParaRPr/>
          </a:p>
        </p:txBody>
      </p:sp>
      <p:sp>
        <p:nvSpPr>
          <p:cNvPr id="1304" name="Google Shape;1304;p73"/>
          <p:cNvSpPr/>
          <p:nvPr/>
        </p:nvSpPr>
        <p:spPr>
          <a:xfrm>
            <a:off x="3562995" y="2099397"/>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05" name="Google Shape;1305;p73"/>
          <p:cNvSpPr/>
          <p:nvPr/>
        </p:nvSpPr>
        <p:spPr>
          <a:xfrm>
            <a:off x="3613759" y="2404195"/>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6" name="Google Shape;1306;p73"/>
          <p:cNvSpPr/>
          <p:nvPr/>
        </p:nvSpPr>
        <p:spPr>
          <a:xfrm>
            <a:off x="3695399" y="2798803"/>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307" name="Google Shape;1307;p73"/>
          <p:cNvSpPr/>
          <p:nvPr/>
        </p:nvSpPr>
        <p:spPr>
          <a:xfrm>
            <a:off x="3695399" y="3326458"/>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308" name="Google Shape;1308;p73"/>
          <p:cNvSpPr/>
          <p:nvPr/>
        </p:nvSpPr>
        <p:spPr>
          <a:xfrm>
            <a:off x="3695399" y="3854113"/>
            <a:ext cx="1032369" cy="443593"/>
          </a:xfrm>
          <a:prstGeom prst="roundRect">
            <a:avLst>
              <a:gd name="adj" fmla="val 16667"/>
            </a:avLst>
          </a:prstGeom>
          <a:solidFill>
            <a:srgbClr val="E7D2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3</a:t>
            </a:r>
            <a:endParaRPr/>
          </a:p>
        </p:txBody>
      </p:sp>
      <p:sp>
        <p:nvSpPr>
          <p:cNvPr id="1309" name="Google Shape;1309;p73"/>
          <p:cNvSpPr txBox="1"/>
          <p:nvPr/>
        </p:nvSpPr>
        <p:spPr>
          <a:xfrm>
            <a:off x="3728058" y="2404195"/>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3</a:t>
            </a:r>
            <a:endParaRPr/>
          </a:p>
        </p:txBody>
      </p:sp>
      <p:sp>
        <p:nvSpPr>
          <p:cNvPr id="1310" name="Google Shape;1310;p73"/>
          <p:cNvSpPr txBox="1"/>
          <p:nvPr/>
        </p:nvSpPr>
        <p:spPr>
          <a:xfrm>
            <a:off x="3562996" y="2096418"/>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3</a:t>
            </a:r>
            <a:endParaRPr/>
          </a:p>
        </p:txBody>
      </p:sp>
      <p:sp>
        <p:nvSpPr>
          <p:cNvPr id="1311" name="Google Shape;1311;p73"/>
          <p:cNvSpPr/>
          <p:nvPr/>
        </p:nvSpPr>
        <p:spPr>
          <a:xfrm>
            <a:off x="5107455" y="2099397"/>
            <a:ext cx="1288072" cy="2939142"/>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12" name="Google Shape;1312;p73"/>
          <p:cNvSpPr/>
          <p:nvPr/>
        </p:nvSpPr>
        <p:spPr>
          <a:xfrm>
            <a:off x="5158219" y="2404195"/>
            <a:ext cx="1186543" cy="2540052"/>
          </a:xfrm>
          <a:prstGeom prst="can">
            <a:avLst>
              <a:gd name="adj" fmla="val 25000"/>
            </a:avLst>
          </a:prstGeom>
          <a:solidFill>
            <a:srgbClr val="19967D"/>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3" name="Google Shape;1313;p73"/>
          <p:cNvSpPr/>
          <p:nvPr/>
        </p:nvSpPr>
        <p:spPr>
          <a:xfrm>
            <a:off x="5239859" y="2798803"/>
            <a:ext cx="1032369" cy="443593"/>
          </a:xfrm>
          <a:prstGeom prst="roundRect">
            <a:avLst>
              <a:gd name="adj" fmla="val 16667"/>
            </a:avLst>
          </a:prstGeom>
          <a:solidFill>
            <a:srgbClr val="F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1</a:t>
            </a:r>
            <a:endParaRPr/>
          </a:p>
        </p:txBody>
      </p:sp>
      <p:sp>
        <p:nvSpPr>
          <p:cNvPr id="1314" name="Google Shape;1314;p73"/>
          <p:cNvSpPr/>
          <p:nvPr/>
        </p:nvSpPr>
        <p:spPr>
          <a:xfrm>
            <a:off x="5239859" y="3326458"/>
            <a:ext cx="1032369" cy="443593"/>
          </a:xfrm>
          <a:prstGeom prst="roundRect">
            <a:avLst>
              <a:gd name="adj" fmla="val 16667"/>
            </a:avLst>
          </a:prstGeom>
          <a:solidFill>
            <a:srgbClr val="D4E3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2</a:t>
            </a:r>
            <a:endParaRPr/>
          </a:p>
        </p:txBody>
      </p:sp>
      <p:sp>
        <p:nvSpPr>
          <p:cNvPr id="1315" name="Google Shape;1315;p73"/>
          <p:cNvSpPr/>
          <p:nvPr/>
        </p:nvSpPr>
        <p:spPr>
          <a:xfrm>
            <a:off x="5239859" y="3854113"/>
            <a:ext cx="1032369" cy="443593"/>
          </a:xfrm>
          <a:prstGeom prst="roundRect">
            <a:avLst>
              <a:gd name="adj" fmla="val 16667"/>
            </a:avLst>
          </a:prstGeom>
          <a:solidFill>
            <a:srgbClr val="F7E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Region 5</a:t>
            </a:r>
            <a:endParaRPr/>
          </a:p>
        </p:txBody>
      </p:sp>
      <p:sp>
        <p:nvSpPr>
          <p:cNvPr id="1316" name="Google Shape;1316;p73"/>
          <p:cNvSpPr/>
          <p:nvPr/>
        </p:nvSpPr>
        <p:spPr>
          <a:xfrm>
            <a:off x="5239859" y="4381767"/>
            <a:ext cx="1032369" cy="443593"/>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Region 4</a:t>
            </a:r>
            <a:endParaRPr/>
          </a:p>
        </p:txBody>
      </p:sp>
      <p:sp>
        <p:nvSpPr>
          <p:cNvPr id="1317" name="Google Shape;1317;p73"/>
          <p:cNvSpPr txBox="1"/>
          <p:nvPr/>
        </p:nvSpPr>
        <p:spPr>
          <a:xfrm>
            <a:off x="5272518" y="2404195"/>
            <a:ext cx="957942"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Store 4</a:t>
            </a:r>
            <a:endParaRPr/>
          </a:p>
        </p:txBody>
      </p:sp>
      <p:sp>
        <p:nvSpPr>
          <p:cNvPr id="1318" name="Google Shape;1318;p73"/>
          <p:cNvSpPr txBox="1"/>
          <p:nvPr/>
        </p:nvSpPr>
        <p:spPr>
          <a:xfrm>
            <a:off x="5107456" y="2096418"/>
            <a:ext cx="12880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 node 4</a:t>
            </a:r>
            <a:endParaRPr/>
          </a:p>
        </p:txBody>
      </p:sp>
      <p:grpSp>
        <p:nvGrpSpPr>
          <p:cNvPr id="1319" name="Google Shape;1319;p73"/>
          <p:cNvGrpSpPr/>
          <p:nvPr/>
        </p:nvGrpSpPr>
        <p:grpSpPr>
          <a:xfrm>
            <a:off x="1118108" y="1637418"/>
            <a:ext cx="660375" cy="459000"/>
            <a:chOff x="1118107" y="1637419"/>
            <a:chExt cx="660375" cy="459000"/>
          </a:xfrm>
        </p:grpSpPr>
        <p:cxnSp>
          <p:nvCxnSpPr>
            <p:cNvPr id="1320" name="Google Shape;1320;p73"/>
            <p:cNvCxnSpPr>
              <a:endCxn id="1295" idx="0"/>
            </p:cNvCxnSpPr>
            <p:nvPr/>
          </p:nvCxnSpPr>
          <p:spPr>
            <a:xfrm>
              <a:off x="1118109" y="1637419"/>
              <a:ext cx="0" cy="459000"/>
            </a:xfrm>
            <a:prstGeom prst="straightConnector1">
              <a:avLst/>
            </a:prstGeom>
            <a:noFill/>
            <a:ln w="38100" cap="flat" cmpd="sng">
              <a:solidFill>
                <a:schemeClr val="dk1"/>
              </a:solidFill>
              <a:prstDash val="solid"/>
              <a:round/>
              <a:headEnd type="triangle" w="med" len="med"/>
              <a:tailEnd type="triangle" w="med" len="med"/>
            </a:ln>
          </p:spPr>
        </p:cxnSp>
        <p:sp>
          <p:nvSpPr>
            <p:cNvPr id="1321" name="Google Shape;1321;p73"/>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322" name="Google Shape;1322;p73"/>
          <p:cNvGrpSpPr/>
          <p:nvPr/>
        </p:nvGrpSpPr>
        <p:grpSpPr>
          <a:xfrm>
            <a:off x="2670737" y="1641750"/>
            <a:ext cx="660375" cy="459114"/>
            <a:chOff x="1118107" y="1637304"/>
            <a:chExt cx="660375" cy="459114"/>
          </a:xfrm>
        </p:grpSpPr>
        <p:cxnSp>
          <p:nvCxnSpPr>
            <p:cNvPr id="1323" name="Google Shape;1323;p73"/>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324" name="Google Shape;1324;p73"/>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325" name="Google Shape;1325;p73"/>
          <p:cNvGrpSpPr/>
          <p:nvPr/>
        </p:nvGrpSpPr>
        <p:grpSpPr>
          <a:xfrm>
            <a:off x="4237550" y="1630554"/>
            <a:ext cx="660375" cy="459114"/>
            <a:chOff x="1118107" y="1637304"/>
            <a:chExt cx="660375" cy="459114"/>
          </a:xfrm>
        </p:grpSpPr>
        <p:cxnSp>
          <p:nvCxnSpPr>
            <p:cNvPr id="1326" name="Google Shape;1326;p73"/>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327" name="Google Shape;1327;p73"/>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grpSp>
        <p:nvGrpSpPr>
          <p:cNvPr id="1328" name="Google Shape;1328;p73"/>
          <p:cNvGrpSpPr/>
          <p:nvPr/>
        </p:nvGrpSpPr>
        <p:grpSpPr>
          <a:xfrm>
            <a:off x="5790178" y="1610186"/>
            <a:ext cx="660375" cy="459114"/>
            <a:chOff x="1118107" y="1637304"/>
            <a:chExt cx="660375" cy="459114"/>
          </a:xfrm>
        </p:grpSpPr>
        <p:cxnSp>
          <p:nvCxnSpPr>
            <p:cNvPr id="1329" name="Google Shape;1329;p73"/>
            <p:cNvCxnSpPr/>
            <p:nvPr/>
          </p:nvCxnSpPr>
          <p:spPr>
            <a:xfrm>
              <a:off x="1118109" y="1637304"/>
              <a:ext cx="0" cy="459114"/>
            </a:xfrm>
            <a:prstGeom prst="straightConnector1">
              <a:avLst/>
            </a:prstGeom>
            <a:noFill/>
            <a:ln w="38100" cap="flat" cmpd="sng">
              <a:solidFill>
                <a:schemeClr val="dk1"/>
              </a:solidFill>
              <a:prstDash val="solid"/>
              <a:round/>
              <a:headEnd type="triangle" w="med" len="med"/>
              <a:tailEnd type="triangle" w="med" len="med"/>
            </a:ln>
          </p:spPr>
        </p:cxnSp>
        <p:sp>
          <p:nvSpPr>
            <p:cNvPr id="1330" name="Google Shape;1330;p73"/>
            <p:cNvSpPr txBox="1"/>
            <p:nvPr/>
          </p:nvSpPr>
          <p:spPr>
            <a:xfrm>
              <a:off x="1118107" y="1707558"/>
              <a:ext cx="660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RPC</a:t>
              </a:r>
              <a:endParaRPr/>
            </a:p>
          </p:txBody>
        </p:sp>
      </p:grpSp>
      <p:sp>
        <p:nvSpPr>
          <p:cNvPr id="1331" name="Google Shape;1331;p73"/>
          <p:cNvSpPr/>
          <p:nvPr/>
        </p:nvSpPr>
        <p:spPr>
          <a:xfrm>
            <a:off x="6737461" y="1193751"/>
            <a:ext cx="1177634" cy="2048645"/>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332" name="Google Shape;1332;p73"/>
          <p:cNvSpPr txBox="1"/>
          <p:nvPr/>
        </p:nvSpPr>
        <p:spPr>
          <a:xfrm>
            <a:off x="6682436" y="1190772"/>
            <a:ext cx="128807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a:t>
            </a:r>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Driver server</a:t>
            </a:r>
            <a:endParaRPr/>
          </a:p>
        </p:txBody>
      </p:sp>
      <p:sp>
        <p:nvSpPr>
          <p:cNvPr id="1333" name="Google Shape;1333;p73"/>
          <p:cNvSpPr/>
          <p:nvPr/>
        </p:nvSpPr>
        <p:spPr>
          <a:xfrm>
            <a:off x="6791095" y="1720938"/>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1</a:t>
            </a:r>
            <a:endParaRPr/>
          </a:p>
        </p:txBody>
      </p:sp>
      <p:sp>
        <p:nvSpPr>
          <p:cNvPr id="1334" name="Google Shape;1334;p73"/>
          <p:cNvSpPr/>
          <p:nvPr/>
        </p:nvSpPr>
        <p:spPr>
          <a:xfrm>
            <a:off x="6791095" y="2213476"/>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2</a:t>
            </a:r>
            <a:endParaRPr/>
          </a:p>
        </p:txBody>
      </p:sp>
      <p:sp>
        <p:nvSpPr>
          <p:cNvPr id="1335" name="Google Shape;1335;p73"/>
          <p:cNvSpPr/>
          <p:nvPr/>
        </p:nvSpPr>
        <p:spPr>
          <a:xfrm>
            <a:off x="6788770" y="2706014"/>
            <a:ext cx="1070750"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 3</a:t>
            </a:r>
            <a:endParaRPr/>
          </a:p>
        </p:txBody>
      </p:sp>
      <p:cxnSp>
        <p:nvCxnSpPr>
          <p:cNvPr id="1336" name="Google Shape;1336;p73"/>
          <p:cNvCxnSpPr>
            <a:stCxn id="1300" idx="3"/>
          </p:cNvCxnSpPr>
          <p:nvPr/>
        </p:nvCxnSpPr>
        <p:spPr>
          <a:xfrm>
            <a:off x="3183307" y="4075909"/>
            <a:ext cx="2056500" cy="554100"/>
          </a:xfrm>
          <a:prstGeom prst="curvedConnector3">
            <a:avLst>
              <a:gd name="adj1" fmla="val 15519"/>
            </a:avLst>
          </a:prstGeom>
          <a:noFill/>
          <a:ln w="63500" cap="flat" cmpd="sng">
            <a:solidFill>
              <a:srgbClr val="001F60"/>
            </a:solidFill>
            <a:prstDash val="solid"/>
            <a:round/>
            <a:headEnd type="none" w="sm" len="sm"/>
            <a:tailEnd type="none" w="sm" len="sm"/>
          </a:ln>
        </p:spPr>
      </p:cxnSp>
      <p:cxnSp>
        <p:nvCxnSpPr>
          <p:cNvPr id="1337" name="Google Shape;1337;p73"/>
          <p:cNvCxnSpPr>
            <a:stCxn id="1293" idx="3"/>
            <a:endCxn id="1300" idx="1"/>
          </p:cNvCxnSpPr>
          <p:nvPr/>
        </p:nvCxnSpPr>
        <p:spPr>
          <a:xfrm rot="10800000" flipH="1">
            <a:off x="1638845" y="4075864"/>
            <a:ext cx="512100" cy="527700"/>
          </a:xfrm>
          <a:prstGeom prst="curvedConnector3">
            <a:avLst>
              <a:gd name="adj1" fmla="val 49999"/>
            </a:avLst>
          </a:prstGeom>
          <a:noFill/>
          <a:ln w="63500" cap="flat" cmpd="sng">
            <a:solidFill>
              <a:srgbClr val="001F60"/>
            </a:solidFill>
            <a:prstDash val="solid"/>
            <a:round/>
            <a:headEnd type="none" w="sm" len="sm"/>
            <a:tailEnd type="none" w="sm" len="sm"/>
          </a:ln>
        </p:spPr>
      </p:cxnSp>
      <p:sp>
        <p:nvSpPr>
          <p:cNvPr id="1338" name="Google Shape;1338;p73"/>
          <p:cNvSpPr/>
          <p:nvPr/>
        </p:nvSpPr>
        <p:spPr>
          <a:xfrm>
            <a:off x="352976" y="2526621"/>
            <a:ext cx="6180377" cy="719696"/>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REPLICAS</a:t>
            </a:r>
            <a:endParaRPr/>
          </a:p>
        </p:txBody>
      </p:sp>
      <p:cxnSp>
        <p:nvCxnSpPr>
          <p:cNvPr id="1339" name="Google Shape;1339;p73"/>
          <p:cNvCxnSpPr>
            <a:endCxn id="1293" idx="0"/>
          </p:cNvCxnSpPr>
          <p:nvPr/>
        </p:nvCxnSpPr>
        <p:spPr>
          <a:xfrm>
            <a:off x="1118160" y="3203967"/>
            <a:ext cx="4500" cy="1177800"/>
          </a:xfrm>
          <a:prstGeom prst="straightConnector1">
            <a:avLst/>
          </a:prstGeom>
          <a:noFill/>
          <a:ln w="63500" cap="flat" cmpd="sng">
            <a:solidFill>
              <a:srgbClr val="001E60"/>
            </a:solidFill>
            <a:prstDash val="solid"/>
            <a:round/>
            <a:headEnd type="none" w="sm" len="sm"/>
            <a:tailEnd type="triangle" w="med" len="med"/>
          </a:ln>
        </p:spPr>
      </p:cxnSp>
      <p:cxnSp>
        <p:nvCxnSpPr>
          <p:cNvPr id="1340" name="Google Shape;1340;p73"/>
          <p:cNvCxnSpPr/>
          <p:nvPr/>
        </p:nvCxnSpPr>
        <p:spPr>
          <a:xfrm>
            <a:off x="2648855" y="2697487"/>
            <a:ext cx="0" cy="1144575"/>
          </a:xfrm>
          <a:prstGeom prst="straightConnector1">
            <a:avLst/>
          </a:prstGeom>
          <a:noFill/>
          <a:ln w="63500" cap="flat" cmpd="sng">
            <a:solidFill>
              <a:srgbClr val="001E60"/>
            </a:solidFill>
            <a:prstDash val="solid"/>
            <a:round/>
            <a:headEnd type="none" w="sm" len="sm"/>
            <a:tailEnd type="triangle" w="med" len="med"/>
          </a:ln>
        </p:spPr>
      </p:cxnSp>
      <p:cxnSp>
        <p:nvCxnSpPr>
          <p:cNvPr id="1341" name="Google Shape;1341;p73"/>
          <p:cNvCxnSpPr/>
          <p:nvPr/>
        </p:nvCxnSpPr>
        <p:spPr>
          <a:xfrm>
            <a:off x="5789116" y="3217617"/>
            <a:ext cx="4554" cy="1177801"/>
          </a:xfrm>
          <a:prstGeom prst="straightConnector1">
            <a:avLst/>
          </a:prstGeom>
          <a:noFill/>
          <a:ln w="63500" cap="flat" cmpd="sng">
            <a:solidFill>
              <a:srgbClr val="001E60"/>
            </a:solidFill>
            <a:prstDash val="solid"/>
            <a:round/>
            <a:headEnd type="none" w="sm" len="sm"/>
            <a:tailEnd type="triangle" w="med" len="med"/>
          </a:ln>
        </p:spPr>
      </p:cxnSp>
      <p:sp>
        <p:nvSpPr>
          <p:cNvPr id="1342" name="Google Shape;1342;p73"/>
          <p:cNvSpPr/>
          <p:nvPr/>
        </p:nvSpPr>
        <p:spPr>
          <a:xfrm>
            <a:off x="6557928" y="829070"/>
            <a:ext cx="2495027" cy="1967637"/>
          </a:xfrm>
          <a:prstGeom prst="roundRect">
            <a:avLst>
              <a:gd name="adj" fmla="val 16667"/>
            </a:avLst>
          </a:prstGeom>
          <a:solidFill>
            <a:srgbClr val="001F60">
              <a:alpha val="73725"/>
            </a:srgbClr>
          </a:solidFill>
          <a:ln w="50800" cap="flat" cmpd="sng">
            <a:solidFill>
              <a:srgbClr val="001F6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b="0" i="0" u="none" strike="noStrike" cap="none">
                <a:solidFill>
                  <a:schemeClr val="lt1"/>
                </a:solidFill>
                <a:latin typeface="Arial"/>
                <a:ea typeface="Arial"/>
                <a:cs typeface="Arial"/>
                <a:sym typeface="Arial"/>
              </a:rPr>
              <a:t>By default: </a:t>
            </a:r>
            <a:endParaRPr/>
          </a:p>
          <a:p>
            <a:pPr marL="285743" marR="0" lvl="0" indent="-285743" algn="l" rtl="0">
              <a:lnSpc>
                <a:spcPct val="100000"/>
              </a:lnSpc>
              <a:spcBef>
                <a:spcPts val="0"/>
              </a:spcBef>
              <a:spcAft>
                <a:spcPts val="0"/>
              </a:spcAft>
              <a:buClr>
                <a:schemeClr val="lt1"/>
              </a:buClr>
              <a:buSzPts val="1800"/>
              <a:buFont typeface="Arial"/>
              <a:buChar char="•"/>
            </a:pPr>
            <a:r>
              <a:rPr lang="en" sz="1800" b="0" i="0" u="none" strike="noStrike" cap="none">
                <a:solidFill>
                  <a:schemeClr val="lt1"/>
                </a:solidFill>
                <a:latin typeface="Arial"/>
                <a:ea typeface="Arial"/>
                <a:cs typeface="Arial"/>
                <a:sym typeface="Arial"/>
              </a:rPr>
              <a:t>There are 3 replicas.</a:t>
            </a:r>
            <a:endParaRPr/>
          </a:p>
          <a:p>
            <a:pPr marL="285743" marR="0" lvl="0" indent="-285743" algn="l" rtl="0">
              <a:lnSpc>
                <a:spcPct val="100000"/>
              </a:lnSpc>
              <a:spcBef>
                <a:spcPts val="0"/>
              </a:spcBef>
              <a:spcAft>
                <a:spcPts val="0"/>
              </a:spcAft>
              <a:buClr>
                <a:schemeClr val="lt1"/>
              </a:buClr>
              <a:buSzPts val="1800"/>
              <a:buFont typeface="Arial"/>
              <a:buChar char="•"/>
            </a:pPr>
            <a:r>
              <a:rPr lang="en" sz="1800" b="0" i="0" u="none" strike="noStrike" cap="none">
                <a:solidFill>
                  <a:schemeClr val="lt1"/>
                </a:solidFill>
                <a:latin typeface="Arial"/>
                <a:ea typeface="Arial"/>
                <a:cs typeface="Arial"/>
                <a:sym typeface="Arial"/>
              </a:rPr>
              <a:t>Each replica is at most 96k</a:t>
            </a:r>
            <a:endParaRPr/>
          </a:p>
        </p:txBody>
      </p:sp>
      <p:sp>
        <p:nvSpPr>
          <p:cNvPr id="1343" name="Google Shape;1343;p73"/>
          <p:cNvSpPr/>
          <p:nvPr/>
        </p:nvSpPr>
        <p:spPr>
          <a:xfrm>
            <a:off x="195943" y="214982"/>
            <a:ext cx="6337409" cy="4944247"/>
          </a:xfrm>
          <a:prstGeom prst="rect">
            <a:avLst/>
          </a:prstGeom>
          <a:solidFill>
            <a:schemeClr val="lt1">
              <a:alpha val="66666"/>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344" name="Google Shape;1344;p73"/>
          <p:cNvSpPr/>
          <p:nvPr/>
        </p:nvSpPr>
        <p:spPr>
          <a:xfrm>
            <a:off x="6533352" y="746450"/>
            <a:ext cx="2601317" cy="2855167"/>
          </a:xfrm>
          <a:prstGeom prst="rect">
            <a:avLst/>
          </a:prstGeom>
          <a:solidFill>
            <a:schemeClr val="lt1">
              <a:alpha val="66666"/>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1345" name="Google Shape;1345;p73"/>
          <p:cNvSpPr/>
          <p:nvPr/>
        </p:nvSpPr>
        <p:spPr>
          <a:xfrm>
            <a:off x="618764" y="4384746"/>
            <a:ext cx="1032369" cy="443593"/>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Region 4</a:t>
            </a:r>
            <a:endParaRPr/>
          </a:p>
        </p:txBody>
      </p:sp>
      <p:sp>
        <p:nvSpPr>
          <p:cNvPr id="1346" name="Google Shape;1346;p73"/>
          <p:cNvSpPr/>
          <p:nvPr/>
        </p:nvSpPr>
        <p:spPr>
          <a:xfrm>
            <a:off x="2163224" y="3857092"/>
            <a:ext cx="1032369" cy="443593"/>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Region 4</a:t>
            </a:r>
            <a:endParaRPr/>
          </a:p>
        </p:txBody>
      </p:sp>
      <p:sp>
        <p:nvSpPr>
          <p:cNvPr id="1347" name="Google Shape;1347;p73"/>
          <p:cNvSpPr/>
          <p:nvPr/>
        </p:nvSpPr>
        <p:spPr>
          <a:xfrm>
            <a:off x="5252146" y="4384746"/>
            <a:ext cx="1032369" cy="443593"/>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Region 4</a:t>
            </a:r>
            <a:endParaRPr/>
          </a:p>
        </p:txBody>
      </p:sp>
      <p:cxnSp>
        <p:nvCxnSpPr>
          <p:cNvPr id="1348" name="Google Shape;1348;p73"/>
          <p:cNvCxnSpPr>
            <a:stCxn id="1346" idx="3"/>
          </p:cNvCxnSpPr>
          <p:nvPr/>
        </p:nvCxnSpPr>
        <p:spPr>
          <a:xfrm>
            <a:off x="3195593" y="4078889"/>
            <a:ext cx="2056500" cy="554100"/>
          </a:xfrm>
          <a:prstGeom prst="curvedConnector3">
            <a:avLst>
              <a:gd name="adj1" fmla="val 15519"/>
            </a:avLst>
          </a:prstGeom>
          <a:noFill/>
          <a:ln w="63500" cap="flat" cmpd="sng">
            <a:solidFill>
              <a:srgbClr val="001F60"/>
            </a:solidFill>
            <a:prstDash val="solid"/>
            <a:round/>
            <a:headEnd type="none" w="sm" len="sm"/>
            <a:tailEnd type="none" w="sm" len="sm"/>
          </a:ln>
        </p:spPr>
      </p:cxnSp>
      <p:cxnSp>
        <p:nvCxnSpPr>
          <p:cNvPr id="1349" name="Google Shape;1349;p73"/>
          <p:cNvCxnSpPr>
            <a:stCxn id="1345" idx="3"/>
            <a:endCxn id="1346" idx="1"/>
          </p:cNvCxnSpPr>
          <p:nvPr/>
        </p:nvCxnSpPr>
        <p:spPr>
          <a:xfrm rot="10800000" flipH="1">
            <a:off x="1651133" y="4078843"/>
            <a:ext cx="512100" cy="527700"/>
          </a:xfrm>
          <a:prstGeom prst="curvedConnector3">
            <a:avLst>
              <a:gd name="adj1" fmla="val 49999"/>
            </a:avLst>
          </a:prstGeom>
          <a:noFill/>
          <a:ln w="63500" cap="flat" cmpd="sng">
            <a:solidFill>
              <a:srgbClr val="001F60"/>
            </a:solidFill>
            <a:prstDash val="solid"/>
            <a:round/>
            <a:headEnd type="none" w="sm" len="sm"/>
            <a:tailEnd type="none" w="sm" len="sm"/>
          </a:ln>
        </p:spPr>
      </p:cxnSp>
      <p:sp>
        <p:nvSpPr>
          <p:cNvPr id="1350" name="Google Shape;1350;p73"/>
          <p:cNvSpPr/>
          <p:nvPr/>
        </p:nvSpPr>
        <p:spPr>
          <a:xfrm>
            <a:off x="365263" y="2529600"/>
            <a:ext cx="6180377" cy="719696"/>
          </a:xfrm>
          <a:prstGeom prst="roundRect">
            <a:avLst>
              <a:gd name="adj" fmla="val 16667"/>
            </a:avLst>
          </a:prstGeom>
          <a:solidFill>
            <a:srgbClr val="001F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REPLICAS</a:t>
            </a:r>
            <a:endParaRPr/>
          </a:p>
        </p:txBody>
      </p:sp>
      <p:cxnSp>
        <p:nvCxnSpPr>
          <p:cNvPr id="1351" name="Google Shape;1351;p73"/>
          <p:cNvCxnSpPr>
            <a:endCxn id="1345" idx="0"/>
          </p:cNvCxnSpPr>
          <p:nvPr/>
        </p:nvCxnSpPr>
        <p:spPr>
          <a:xfrm>
            <a:off x="1130449" y="3206946"/>
            <a:ext cx="4500" cy="1177800"/>
          </a:xfrm>
          <a:prstGeom prst="straightConnector1">
            <a:avLst/>
          </a:prstGeom>
          <a:noFill/>
          <a:ln w="63500" cap="flat" cmpd="sng">
            <a:solidFill>
              <a:srgbClr val="001E60"/>
            </a:solidFill>
            <a:prstDash val="solid"/>
            <a:round/>
            <a:headEnd type="none" w="sm" len="sm"/>
            <a:tailEnd type="triangle" w="med" len="med"/>
          </a:ln>
        </p:spPr>
      </p:cxnSp>
      <p:cxnSp>
        <p:nvCxnSpPr>
          <p:cNvPr id="1352" name="Google Shape;1352;p73"/>
          <p:cNvCxnSpPr/>
          <p:nvPr/>
        </p:nvCxnSpPr>
        <p:spPr>
          <a:xfrm>
            <a:off x="2661142" y="2700466"/>
            <a:ext cx="0" cy="1144575"/>
          </a:xfrm>
          <a:prstGeom prst="straightConnector1">
            <a:avLst/>
          </a:prstGeom>
          <a:noFill/>
          <a:ln w="63500" cap="flat" cmpd="sng">
            <a:solidFill>
              <a:srgbClr val="001E60"/>
            </a:solidFill>
            <a:prstDash val="solid"/>
            <a:round/>
            <a:headEnd type="none" w="sm" len="sm"/>
            <a:tailEnd type="triangle" w="med" len="med"/>
          </a:ln>
        </p:spPr>
      </p:cxnSp>
      <p:cxnSp>
        <p:nvCxnSpPr>
          <p:cNvPr id="1353" name="Google Shape;1353;p73"/>
          <p:cNvCxnSpPr/>
          <p:nvPr/>
        </p:nvCxnSpPr>
        <p:spPr>
          <a:xfrm>
            <a:off x="5801403" y="3220596"/>
            <a:ext cx="4554" cy="1177801"/>
          </a:xfrm>
          <a:prstGeom prst="straightConnector1">
            <a:avLst/>
          </a:prstGeom>
          <a:noFill/>
          <a:ln w="63500" cap="flat" cmpd="sng">
            <a:solidFill>
              <a:srgbClr val="001E60"/>
            </a:solidFill>
            <a:prstDash val="solid"/>
            <a:round/>
            <a:headEnd type="none" w="sm" len="sm"/>
            <a:tailEnd type="triangle" w="med" len="med"/>
          </a:ln>
        </p:spPr>
      </p:cxnSp>
      <p:sp>
        <p:nvSpPr>
          <p:cNvPr id="1354" name="Google Shape;1354;p73"/>
          <p:cNvSpPr/>
          <p:nvPr/>
        </p:nvSpPr>
        <p:spPr>
          <a:xfrm>
            <a:off x="5748270" y="214982"/>
            <a:ext cx="2808514" cy="1769713"/>
          </a:xfrm>
          <a:prstGeom prst="wedgeRoundRectCallout">
            <a:avLst>
              <a:gd name="adj1" fmla="val -52062"/>
              <a:gd name="adj2" fmla="val 77263"/>
              <a:gd name="adj3" fmla="val 16667"/>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00" b="0" i="0" u="none" strike="noStrike" cap="none">
                <a:solidFill>
                  <a:schemeClr val="lt1"/>
                </a:solidFill>
                <a:latin typeface="Arial"/>
                <a:ea typeface="Arial"/>
                <a:cs typeface="Arial"/>
                <a:sym typeface="Arial"/>
              </a:rPr>
              <a:t>How do we keep the data in sync?</a:t>
            </a:r>
            <a:endParaRPr/>
          </a:p>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 sz="1800" b="0" i="0" u="none" strike="noStrike" cap="none">
                <a:solidFill>
                  <a:schemeClr val="lt1"/>
                </a:solidFill>
                <a:latin typeface="Arial"/>
                <a:ea typeface="Arial"/>
                <a:cs typeface="Arial"/>
                <a:sym typeface="Arial"/>
              </a:rPr>
              <a:t>Consistent?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457200" lvl="0" indent="-228600" algn="l" rtl="0">
              <a:lnSpc>
                <a:spcPct val="150000"/>
              </a:lnSpc>
              <a:spcBef>
                <a:spcPts val="0"/>
              </a:spcBef>
              <a:spcAft>
                <a:spcPts val="0"/>
              </a:spcAft>
              <a:buClr>
                <a:srgbClr val="00B0F0"/>
              </a:buClr>
              <a:buSzPts val="1800"/>
              <a:buFont typeface="Arial"/>
              <a:buNone/>
            </a:pPr>
            <a:r>
              <a:rPr lang="en-US" sz="1800" dirty="0"/>
              <a:t>After attending this workshop, you will be able to:</a:t>
            </a:r>
            <a:endParaRPr sz="18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Describe the </a:t>
            </a:r>
            <a:r>
              <a:rPr lang="en-US" sz="1600" b="0" dirty="0" err="1">
                <a:latin typeface="Helvetica Neue"/>
                <a:ea typeface="Helvetica Neue"/>
                <a:cs typeface="Helvetica Neue"/>
                <a:sym typeface="Helvetica Neue"/>
              </a:rPr>
              <a:t>TiDB</a:t>
            </a:r>
            <a:r>
              <a:rPr lang="en-US" sz="1600" b="0" dirty="0">
                <a:latin typeface="Helvetica Neue"/>
                <a:ea typeface="Helvetica Neue"/>
                <a:cs typeface="Helvetica Neue"/>
                <a:sym typeface="Helvetica Neue"/>
              </a:rPr>
              <a:t> cluster architecture</a:t>
            </a:r>
            <a:endParaRPr sz="16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Describe the </a:t>
            </a:r>
            <a:r>
              <a:rPr lang="en-US" sz="1600" b="0" dirty="0" err="1">
                <a:latin typeface="Helvetica Neue"/>
                <a:ea typeface="Helvetica Neue"/>
                <a:cs typeface="Helvetica Neue"/>
                <a:sym typeface="Helvetica Neue"/>
              </a:rPr>
              <a:t>TiDB</a:t>
            </a:r>
            <a:r>
              <a:rPr lang="en-US" sz="1600" b="0" dirty="0">
                <a:latin typeface="Helvetica Neue"/>
                <a:ea typeface="Helvetica Neue"/>
                <a:cs typeface="Helvetica Neue"/>
                <a:sym typeface="Helvetica Neue"/>
              </a:rPr>
              <a:t> SQL layer cluster</a:t>
            </a:r>
            <a:endParaRPr sz="16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Describe the </a:t>
            </a:r>
            <a:r>
              <a:rPr lang="en-US" sz="1600" b="0" dirty="0" err="1">
                <a:latin typeface="Helvetica Neue"/>
                <a:ea typeface="Helvetica Neue"/>
                <a:cs typeface="Helvetica Neue"/>
                <a:sym typeface="Helvetica Neue"/>
              </a:rPr>
              <a:t>TiKV</a:t>
            </a:r>
            <a:r>
              <a:rPr lang="en-US" sz="1600" b="0" dirty="0">
                <a:latin typeface="Helvetica Neue"/>
                <a:ea typeface="Helvetica Neue"/>
                <a:cs typeface="Helvetica Neue"/>
                <a:sym typeface="Helvetica Neue"/>
              </a:rPr>
              <a:t> storage cluster</a:t>
            </a:r>
            <a:endParaRPr sz="16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Describe HTAP features</a:t>
            </a:r>
            <a:endParaRPr sz="16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Describe the benefits of using </a:t>
            </a:r>
            <a:r>
              <a:rPr lang="en-US" sz="1600" b="0" dirty="0" err="1">
                <a:latin typeface="Helvetica Neue"/>
                <a:ea typeface="Helvetica Neue"/>
                <a:cs typeface="Helvetica Neue"/>
                <a:sym typeface="Helvetica Neue"/>
              </a:rPr>
              <a:t>TiDB</a:t>
            </a:r>
            <a:r>
              <a:rPr lang="en-US" sz="1600" b="0" dirty="0">
                <a:latin typeface="Helvetica Neue"/>
                <a:ea typeface="Helvetica Neue"/>
                <a:cs typeface="Helvetica Neue"/>
                <a:sym typeface="Helvetica Neue"/>
              </a:rPr>
              <a:t> Cloud</a:t>
            </a:r>
            <a:endParaRPr sz="16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Create </a:t>
            </a:r>
            <a:r>
              <a:rPr lang="en-US" sz="1600" b="0" dirty="0" err="1">
                <a:latin typeface="Helvetica Neue"/>
                <a:ea typeface="Helvetica Neue"/>
                <a:cs typeface="Helvetica Neue"/>
                <a:sym typeface="Helvetica Neue"/>
              </a:rPr>
              <a:t>TiDB</a:t>
            </a:r>
            <a:r>
              <a:rPr lang="en-US" sz="1600" b="0" dirty="0">
                <a:latin typeface="Helvetica Neue"/>
                <a:ea typeface="Helvetica Neue"/>
                <a:cs typeface="Helvetica Neue"/>
                <a:sym typeface="Helvetica Neue"/>
              </a:rPr>
              <a:t> Playground cluster by using </a:t>
            </a:r>
            <a:r>
              <a:rPr lang="en-US" sz="1600" b="0" dirty="0" err="1">
                <a:latin typeface="Helvetica Neue"/>
                <a:ea typeface="Helvetica Neue"/>
                <a:cs typeface="Helvetica Neue"/>
                <a:sym typeface="Helvetica Neue"/>
              </a:rPr>
              <a:t>TiUP</a:t>
            </a:r>
            <a:endParaRPr sz="16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Get started with </a:t>
            </a:r>
            <a:r>
              <a:rPr lang="en-US" sz="1600" b="0" dirty="0" err="1">
                <a:latin typeface="Helvetica Neue"/>
                <a:ea typeface="Helvetica Neue"/>
                <a:cs typeface="Helvetica Neue"/>
                <a:sym typeface="Helvetica Neue"/>
              </a:rPr>
              <a:t>TiDB</a:t>
            </a:r>
            <a:r>
              <a:rPr lang="en-US" sz="1600" b="0" dirty="0">
                <a:latin typeface="Helvetica Neue"/>
                <a:ea typeface="Helvetica Neue"/>
                <a:cs typeface="Helvetica Neue"/>
                <a:sym typeface="Helvetica Neue"/>
              </a:rPr>
              <a:t> Cloud Serverless Tier</a:t>
            </a:r>
          </a:p>
          <a:p>
            <a:pPr lvl="1" indent="-342900">
              <a:lnSpc>
                <a:spcPct val="150000"/>
              </a:lnSpc>
              <a:buClr>
                <a:srgbClr val="00B0F0"/>
              </a:buClr>
              <a:buSzPts val="1800"/>
              <a:buFont typeface="Arial"/>
              <a:buChar char="•"/>
            </a:pPr>
            <a:r>
              <a:rPr lang="en-US" sz="1600" dirty="0">
                <a:latin typeface="Helvetica Neue"/>
                <a:ea typeface="Helvetica Neue"/>
                <a:cs typeface="Helvetica Neue"/>
                <a:sym typeface="Helvetica Neue"/>
              </a:rPr>
              <a:t>And…</a:t>
            </a:r>
            <a:endParaRPr sz="1600" dirty="0"/>
          </a:p>
        </p:txBody>
      </p:sp>
      <p:sp>
        <p:nvSpPr>
          <p:cNvPr id="103" name="Google Shape;103;p2"/>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0141E"/>
              </a:buClr>
              <a:buSzPts val="1800"/>
              <a:buFont typeface="Helvetica Neue"/>
              <a:buNone/>
            </a:pPr>
            <a:r>
              <a:rPr lang="en-US" sz="1800" b="1" dirty="0">
                <a:solidFill>
                  <a:srgbClr val="10141E"/>
                </a:solidFill>
                <a:latin typeface="Helvetica Neue"/>
                <a:ea typeface="Helvetica Neue"/>
                <a:cs typeface="Helvetica Neue"/>
                <a:sym typeface="Helvetica Neue"/>
              </a:rPr>
              <a:t>Objectives</a:t>
            </a:r>
            <a:endParaRPr dirty="0"/>
          </a:p>
        </p:txBody>
      </p:sp>
      <p:sp>
        <p:nvSpPr>
          <p:cNvPr id="2" name="Rectangle 1">
            <a:extLst>
              <a:ext uri="{FF2B5EF4-FFF2-40B4-BE49-F238E27FC236}">
                <a16:creationId xmlns:a16="http://schemas.microsoft.com/office/drawing/2014/main" id="{0483882E-3BBA-035F-FFFB-66A677D93A91}"/>
              </a:ext>
            </a:extLst>
          </p:cNvPr>
          <p:cNvSpPr/>
          <p:nvPr/>
        </p:nvSpPr>
        <p:spPr>
          <a:xfrm>
            <a:off x="-1" y="0"/>
            <a:ext cx="9144001" cy="5143500"/>
          </a:xfrm>
          <a:prstGeom prst="rect">
            <a:avLst/>
          </a:prstGeom>
          <a:solidFill>
            <a:schemeClr val="bg1">
              <a:alpha val="7711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68276BE-8585-61FB-6695-931EA837CB32}"/>
              </a:ext>
            </a:extLst>
          </p:cNvPr>
          <p:cNvSpPr/>
          <p:nvPr/>
        </p:nvSpPr>
        <p:spPr>
          <a:xfrm>
            <a:off x="431250" y="148144"/>
            <a:ext cx="7587957" cy="768475"/>
          </a:xfrm>
          <a:prstGeom prst="roundRect">
            <a:avLst/>
          </a:prstGeom>
          <a:solidFill>
            <a:srgbClr val="1B0856"/>
          </a:solidFill>
          <a:ln w="53975">
            <a:solidFill>
              <a:srgbClr val="6438C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Earn the </a:t>
            </a:r>
            <a:r>
              <a:rPr lang="en-US" sz="2200" b="1" dirty="0" err="1">
                <a:solidFill>
                  <a:srgbClr val="FFFF00"/>
                </a:solidFill>
              </a:rPr>
              <a:t>PingCAP</a:t>
            </a:r>
            <a:r>
              <a:rPr lang="en-US" sz="2200" b="1" dirty="0">
                <a:solidFill>
                  <a:srgbClr val="FFFF00"/>
                </a:solidFill>
              </a:rPr>
              <a:t> Certified </a:t>
            </a:r>
            <a:r>
              <a:rPr lang="en-US" sz="2200" b="1" dirty="0" err="1">
                <a:solidFill>
                  <a:srgbClr val="FFFF00"/>
                </a:solidFill>
              </a:rPr>
              <a:t>TiDB</a:t>
            </a:r>
            <a:r>
              <a:rPr lang="en-US" sz="2200" b="1" dirty="0">
                <a:solidFill>
                  <a:srgbClr val="FFFF00"/>
                </a:solidFill>
              </a:rPr>
              <a:t> Practitioner </a:t>
            </a:r>
            <a:r>
              <a:rPr lang="en-US" sz="2200" dirty="0"/>
              <a:t>credential</a:t>
            </a:r>
          </a:p>
        </p:txBody>
      </p:sp>
      <p:pic>
        <p:nvPicPr>
          <p:cNvPr id="4" name="Picture 3">
            <a:extLst>
              <a:ext uri="{FF2B5EF4-FFF2-40B4-BE49-F238E27FC236}">
                <a16:creationId xmlns:a16="http://schemas.microsoft.com/office/drawing/2014/main" id="{E12FA502-BC0D-063A-4100-989D271294AC}"/>
              </a:ext>
            </a:extLst>
          </p:cNvPr>
          <p:cNvPicPr>
            <a:picLocks noChangeAspect="1"/>
          </p:cNvPicPr>
          <p:nvPr/>
        </p:nvPicPr>
        <p:blipFill>
          <a:blip r:embed="rId3"/>
          <a:stretch>
            <a:fillRect/>
          </a:stretch>
        </p:blipFill>
        <p:spPr>
          <a:xfrm>
            <a:off x="1745593" y="1064763"/>
            <a:ext cx="5652814" cy="3944447"/>
          </a:xfrm>
          <a:prstGeom prst="rect">
            <a:avLst/>
          </a:prstGeom>
        </p:spPr>
      </p:pic>
    </p:spTree>
    <p:extLst>
      <p:ext uri="{BB962C8B-B14F-4D97-AF65-F5344CB8AC3E}">
        <p14:creationId xmlns:p14="http://schemas.microsoft.com/office/powerpoint/2010/main" val="79258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4"/>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11" name="Google Shape;311;p44"/>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TiKV</a:t>
            </a:r>
            <a:r>
              <a:rPr lang="en" sz="2400" dirty="0"/>
              <a:t> – Key-Value Data Persisted in </a:t>
            </a:r>
            <a:r>
              <a:rPr lang="en" sz="2400" dirty="0" err="1"/>
              <a:t>RocksDB</a:t>
            </a:r>
            <a:endParaRPr sz="2400" dirty="0"/>
          </a:p>
        </p:txBody>
      </p:sp>
      <p:sp>
        <p:nvSpPr>
          <p:cNvPr id="312" name="Google Shape;312;p44"/>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30</a:t>
            </a:fld>
            <a:endParaRPr/>
          </a:p>
        </p:txBody>
      </p:sp>
      <p:sp>
        <p:nvSpPr>
          <p:cNvPr id="313" name="Google Shape;313;p44"/>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4"/>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315" name="Google Shape;315;p44"/>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316" name="Google Shape;316;p44"/>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Storage Cluster</a:t>
            </a:r>
            <a:endParaRPr/>
          </a:p>
        </p:txBody>
      </p:sp>
      <p:sp>
        <p:nvSpPr>
          <p:cNvPr id="317" name="Google Shape;317;p44"/>
          <p:cNvSpPr/>
          <p:nvPr/>
        </p:nvSpPr>
        <p:spPr>
          <a:xfrm>
            <a:off x="4167426" y="2260840"/>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18" name="Google Shape;318;p44"/>
          <p:cNvSpPr/>
          <p:nvPr/>
        </p:nvSpPr>
        <p:spPr>
          <a:xfrm>
            <a:off x="3401760" y="2691371"/>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19" name="Google Shape;319;p44"/>
          <p:cNvSpPr/>
          <p:nvPr/>
        </p:nvSpPr>
        <p:spPr>
          <a:xfrm>
            <a:off x="4161526" y="2688997"/>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0" name="Google Shape;320;p44"/>
          <p:cNvSpPr/>
          <p:nvPr/>
        </p:nvSpPr>
        <p:spPr>
          <a:xfrm>
            <a:off x="4161526" y="3117964"/>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1" name="Google Shape;321;p44"/>
          <p:cNvSpPr/>
          <p:nvPr/>
        </p:nvSpPr>
        <p:spPr>
          <a:xfrm>
            <a:off x="3409098" y="3122817"/>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2" name="Google Shape;322;p44"/>
          <p:cNvSpPr/>
          <p:nvPr/>
        </p:nvSpPr>
        <p:spPr>
          <a:xfrm>
            <a:off x="3403815" y="2259677"/>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3" name="Google Shape;323;p44"/>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4" name="Google Shape;324;p44"/>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5" name="Google Shape;325;p44"/>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6" name="Google Shape;326;p44"/>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7" name="Google Shape;327;p44"/>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328" name="Google Shape;328;p44"/>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cxnSp>
        <p:nvCxnSpPr>
          <p:cNvPr id="329" name="Google Shape;329;p44"/>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0" name="Google Shape;330;p44"/>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1" name="Google Shape;331;p44"/>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2" name="Google Shape;332;p44"/>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333" name="Google Shape;333;p44"/>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sp>
        <p:nvSpPr>
          <p:cNvPr id="334" name="Google Shape;334;p44"/>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335" name="Google Shape;335;p44"/>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336" name="Google Shape;336;p44"/>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7" name="Google Shape;337;p44"/>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8" name="Google Shape;338;p44"/>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9" name="Google Shape;339;p44"/>
          <p:cNvSpPr/>
          <p:nvPr/>
        </p:nvSpPr>
        <p:spPr>
          <a:xfrm>
            <a:off x="3236977" y="2051111"/>
            <a:ext cx="1833788" cy="3016140"/>
          </a:xfrm>
          <a:prstGeom prst="rect">
            <a:avLst/>
          </a:prstGeom>
          <a:noFill/>
          <a:ln w="38100"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44"/>
          <p:cNvSpPr/>
          <p:nvPr/>
        </p:nvSpPr>
        <p:spPr>
          <a:xfrm>
            <a:off x="5306217" y="2052626"/>
            <a:ext cx="3558659" cy="3014626"/>
          </a:xfrm>
          <a:prstGeom prst="rect">
            <a:avLst/>
          </a:prstGeom>
          <a:solidFill>
            <a:srgbClr val="6438C9"/>
          </a:solidFill>
          <a:ln w="25400" cap="flat" cmpd="sng">
            <a:solidFill>
              <a:srgbClr val="00206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dirty="0" err="1">
                <a:solidFill>
                  <a:schemeClr val="lt1"/>
                </a:solidFill>
                <a:latin typeface="Arial"/>
                <a:ea typeface="Arial"/>
                <a:cs typeface="Arial"/>
                <a:sym typeface="Arial"/>
              </a:rPr>
              <a:t>TiKV</a:t>
            </a:r>
            <a:r>
              <a:rPr lang="en" sz="1400" b="1" i="0" u="none" strike="noStrike" cap="none" dirty="0">
                <a:solidFill>
                  <a:schemeClr val="lt1"/>
                </a:solidFill>
                <a:latin typeface="Arial"/>
                <a:ea typeface="Arial"/>
                <a:cs typeface="Arial"/>
                <a:sym typeface="Arial"/>
              </a:rPr>
              <a:t> server:</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Provides storage for the </a:t>
            </a: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 component.</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Row-based data store (Used for Online Transaction Processing (OLTP) data)</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Data is distributed.</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Maintains multiple replicas.</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High availability (supports automatic failover).</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Can be used without </a:t>
            </a: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a:t>
            </a:r>
          </a:p>
          <a:p>
            <a:pPr marL="285743" marR="0" lvl="0" indent="-285743" algn="l" rtl="0">
              <a:lnSpc>
                <a:spcPct val="100000"/>
              </a:lnSpc>
              <a:spcBef>
                <a:spcPts val="0"/>
              </a:spcBef>
              <a:spcAft>
                <a:spcPts val="0"/>
              </a:spcAft>
              <a:buClr>
                <a:schemeClr val="lt1"/>
              </a:buClr>
              <a:buSzPts val="1400"/>
              <a:buFont typeface="Arial"/>
              <a:buChar char="•"/>
            </a:pPr>
            <a:r>
              <a:rPr lang="en" b="1" dirty="0">
                <a:solidFill>
                  <a:schemeClr val="lt1"/>
                </a:solidFill>
              </a:rPr>
              <a:t>Stores data in Key-Value pairs.</a:t>
            </a:r>
          </a:p>
          <a:p>
            <a:pPr marL="285743" marR="0" lvl="0" indent="-285743" algn="l" rtl="0">
              <a:lnSpc>
                <a:spcPct val="100000"/>
              </a:lnSpc>
              <a:spcBef>
                <a:spcPts val="0"/>
              </a:spcBef>
              <a:spcAft>
                <a:spcPts val="0"/>
              </a:spcAft>
              <a:buClr>
                <a:schemeClr val="lt1"/>
              </a:buClr>
              <a:buSzPts val="1400"/>
              <a:buFont typeface="Arial"/>
              <a:buChar char="•"/>
            </a:pPr>
            <a:r>
              <a:rPr lang="en" sz="1600" b="1" dirty="0">
                <a:solidFill>
                  <a:srgbClr val="FFFF00"/>
                </a:solidFill>
              </a:rPr>
              <a:t>Data stored in </a:t>
            </a:r>
            <a:r>
              <a:rPr lang="en" sz="1600" b="1" dirty="0" err="1">
                <a:solidFill>
                  <a:srgbClr val="FFFF00"/>
                </a:solidFill>
              </a:rPr>
              <a:t>RocksDB</a:t>
            </a:r>
            <a:r>
              <a:rPr lang="en" sz="1600" b="1" dirty="0">
                <a:solidFill>
                  <a:srgbClr val="FFFF00"/>
                </a:solidFill>
              </a:rPr>
              <a:t>!</a:t>
            </a:r>
            <a:endParaRPr sz="1600" dirty="0">
              <a:solidFill>
                <a:srgbClr val="FFFF00"/>
              </a:solidFill>
            </a:endParaRPr>
          </a:p>
        </p:txBody>
      </p:sp>
    </p:spTree>
    <p:extLst>
      <p:ext uri="{BB962C8B-B14F-4D97-AF65-F5344CB8AC3E}">
        <p14:creationId xmlns:p14="http://schemas.microsoft.com/office/powerpoint/2010/main" val="69212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4"/>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11" name="Google Shape;311;p44"/>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TiKV</a:t>
            </a:r>
            <a:r>
              <a:rPr lang="en" sz="2400" dirty="0"/>
              <a:t> – Key-Value Data Persisted in </a:t>
            </a:r>
            <a:r>
              <a:rPr lang="en" sz="2400" dirty="0" err="1"/>
              <a:t>RocksDB</a:t>
            </a:r>
            <a:endParaRPr sz="2400" dirty="0"/>
          </a:p>
        </p:txBody>
      </p:sp>
      <p:sp>
        <p:nvSpPr>
          <p:cNvPr id="312" name="Google Shape;312;p44"/>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r>
              <a:rPr lang="en"/>
              <a:t>|</a:t>
            </a:r>
            <a:fld id="{00000000-1234-1234-1234-123412341234}" type="slidenum">
              <a:rPr lang="en"/>
              <a:t>31</a:t>
            </a:fld>
            <a:endParaRPr/>
          </a:p>
        </p:txBody>
      </p:sp>
      <p:sp>
        <p:nvSpPr>
          <p:cNvPr id="313" name="Google Shape;313;p44"/>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4"/>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315" name="Google Shape;315;p44"/>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316" name="Google Shape;316;p44"/>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Storage Cluster</a:t>
            </a:r>
            <a:endParaRPr/>
          </a:p>
        </p:txBody>
      </p:sp>
      <p:sp>
        <p:nvSpPr>
          <p:cNvPr id="317" name="Google Shape;317;p44"/>
          <p:cNvSpPr/>
          <p:nvPr/>
        </p:nvSpPr>
        <p:spPr>
          <a:xfrm>
            <a:off x="4167426" y="2260840"/>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18" name="Google Shape;318;p44"/>
          <p:cNvSpPr/>
          <p:nvPr/>
        </p:nvSpPr>
        <p:spPr>
          <a:xfrm>
            <a:off x="3401760" y="2691371"/>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19" name="Google Shape;319;p44"/>
          <p:cNvSpPr/>
          <p:nvPr/>
        </p:nvSpPr>
        <p:spPr>
          <a:xfrm>
            <a:off x="4161526" y="2688997"/>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0" name="Google Shape;320;p44"/>
          <p:cNvSpPr/>
          <p:nvPr/>
        </p:nvSpPr>
        <p:spPr>
          <a:xfrm>
            <a:off x="4161526" y="3117964"/>
            <a:ext cx="716016"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1" name="Google Shape;321;p44"/>
          <p:cNvSpPr/>
          <p:nvPr/>
        </p:nvSpPr>
        <p:spPr>
          <a:xfrm>
            <a:off x="3409098" y="3122817"/>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2" name="Google Shape;322;p44"/>
          <p:cNvSpPr/>
          <p:nvPr/>
        </p:nvSpPr>
        <p:spPr>
          <a:xfrm>
            <a:off x="3403815" y="2259677"/>
            <a:ext cx="716016" cy="318654"/>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TiKV</a:t>
            </a:r>
            <a:endParaRPr sz="1400" b="1" i="0" u="none" strike="noStrike" cap="none">
              <a:solidFill>
                <a:schemeClr val="lt1"/>
              </a:solidFill>
              <a:latin typeface="Arial"/>
              <a:ea typeface="Arial"/>
              <a:cs typeface="Arial"/>
              <a:sym typeface="Arial"/>
            </a:endParaRPr>
          </a:p>
        </p:txBody>
      </p:sp>
      <p:sp>
        <p:nvSpPr>
          <p:cNvPr id="323" name="Google Shape;323;p44"/>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4" name="Google Shape;324;p44"/>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5" name="Google Shape;325;p44"/>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6" name="Google Shape;326;p44"/>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27" name="Google Shape;327;p44"/>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328" name="Google Shape;328;p44"/>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cxnSp>
        <p:nvCxnSpPr>
          <p:cNvPr id="329" name="Google Shape;329;p44"/>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0" name="Google Shape;330;p44"/>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1" name="Google Shape;331;p44"/>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32" name="Google Shape;332;p44"/>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333" name="Google Shape;333;p44"/>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sp>
        <p:nvSpPr>
          <p:cNvPr id="334" name="Google Shape;334;p44"/>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335" name="Google Shape;335;p44"/>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336" name="Google Shape;336;p44"/>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7" name="Google Shape;337;p44"/>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8" name="Google Shape;338;p44"/>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39" name="Google Shape;339;p44"/>
          <p:cNvSpPr/>
          <p:nvPr/>
        </p:nvSpPr>
        <p:spPr>
          <a:xfrm>
            <a:off x="3236977" y="2051111"/>
            <a:ext cx="1833788" cy="3016140"/>
          </a:xfrm>
          <a:prstGeom prst="rect">
            <a:avLst/>
          </a:prstGeom>
          <a:noFill/>
          <a:ln w="38100"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44"/>
          <p:cNvSpPr/>
          <p:nvPr/>
        </p:nvSpPr>
        <p:spPr>
          <a:xfrm>
            <a:off x="5306217" y="2052626"/>
            <a:ext cx="3558659" cy="3014626"/>
          </a:xfrm>
          <a:prstGeom prst="rect">
            <a:avLst/>
          </a:prstGeom>
          <a:solidFill>
            <a:srgbClr val="6438C9"/>
          </a:solidFill>
          <a:ln w="25400" cap="flat" cmpd="sng">
            <a:solidFill>
              <a:srgbClr val="00206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dirty="0" err="1">
                <a:solidFill>
                  <a:schemeClr val="lt1"/>
                </a:solidFill>
                <a:latin typeface="Arial"/>
                <a:ea typeface="Arial"/>
                <a:cs typeface="Arial"/>
                <a:sym typeface="Arial"/>
              </a:rPr>
              <a:t>TiKV</a:t>
            </a:r>
            <a:r>
              <a:rPr lang="en" sz="1400" b="1" i="0" u="none" strike="noStrike" cap="none" dirty="0">
                <a:solidFill>
                  <a:schemeClr val="lt1"/>
                </a:solidFill>
                <a:latin typeface="Arial"/>
                <a:ea typeface="Arial"/>
                <a:cs typeface="Arial"/>
                <a:sym typeface="Arial"/>
              </a:rPr>
              <a:t> server:</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Provides storage for the </a:t>
            </a: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 component.</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Row-based data store (Used for Online Transaction Processing (OLTP) data)</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Data is distributed.</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Maintains multiple replicas.</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High availability (supports automatic failover).</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Can be used without </a:t>
            </a: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a:t>
            </a:r>
          </a:p>
          <a:p>
            <a:pPr marL="285743" marR="0" lvl="0" indent="-285743" algn="l" rtl="0">
              <a:lnSpc>
                <a:spcPct val="100000"/>
              </a:lnSpc>
              <a:spcBef>
                <a:spcPts val="0"/>
              </a:spcBef>
              <a:spcAft>
                <a:spcPts val="0"/>
              </a:spcAft>
              <a:buClr>
                <a:schemeClr val="lt1"/>
              </a:buClr>
              <a:buSzPts val="1400"/>
              <a:buFont typeface="Arial"/>
              <a:buChar char="•"/>
            </a:pPr>
            <a:r>
              <a:rPr lang="en" b="1" dirty="0">
                <a:solidFill>
                  <a:schemeClr val="lt1"/>
                </a:solidFill>
              </a:rPr>
              <a:t>Stores data in Key-Value pairs.</a:t>
            </a:r>
          </a:p>
          <a:p>
            <a:pPr marL="285743" marR="0" lvl="0" indent="-285743" algn="l" rtl="0">
              <a:lnSpc>
                <a:spcPct val="100000"/>
              </a:lnSpc>
              <a:spcBef>
                <a:spcPts val="0"/>
              </a:spcBef>
              <a:spcAft>
                <a:spcPts val="0"/>
              </a:spcAft>
              <a:buClr>
                <a:schemeClr val="lt1"/>
              </a:buClr>
              <a:buSzPts val="1400"/>
              <a:buFont typeface="Arial"/>
              <a:buChar char="•"/>
            </a:pPr>
            <a:r>
              <a:rPr lang="en" sz="1600" b="1" dirty="0">
                <a:solidFill>
                  <a:srgbClr val="FFFF00"/>
                </a:solidFill>
              </a:rPr>
              <a:t>Data stored in </a:t>
            </a:r>
            <a:r>
              <a:rPr lang="en" sz="1600" b="1" dirty="0" err="1">
                <a:solidFill>
                  <a:srgbClr val="FFFF00"/>
                </a:solidFill>
              </a:rPr>
              <a:t>RocksDB</a:t>
            </a:r>
            <a:r>
              <a:rPr lang="en" sz="1600" b="1" dirty="0">
                <a:solidFill>
                  <a:srgbClr val="FFFF00"/>
                </a:solidFill>
              </a:rPr>
              <a:t>!</a:t>
            </a:r>
            <a:endParaRPr sz="1600" dirty="0">
              <a:solidFill>
                <a:srgbClr val="FFFF00"/>
              </a:solidFill>
            </a:endParaRPr>
          </a:p>
        </p:txBody>
      </p:sp>
      <p:sp>
        <p:nvSpPr>
          <p:cNvPr id="2" name="Rectangle 1">
            <a:extLst>
              <a:ext uri="{FF2B5EF4-FFF2-40B4-BE49-F238E27FC236}">
                <a16:creationId xmlns:a16="http://schemas.microsoft.com/office/drawing/2014/main" id="{D0BD7422-F47A-702E-6F6B-61CA9145D2D5}"/>
              </a:ext>
            </a:extLst>
          </p:cNvPr>
          <p:cNvSpPr/>
          <p:nvPr/>
        </p:nvSpPr>
        <p:spPr>
          <a:xfrm>
            <a:off x="185698" y="524794"/>
            <a:ext cx="8775422" cy="4148568"/>
          </a:xfrm>
          <a:prstGeom prst="rect">
            <a:avLst/>
          </a:prstGeom>
          <a:solidFill>
            <a:schemeClr val="bg1">
              <a:alpha val="669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A39B198-DF29-7E6B-ED11-D57944D00619}"/>
              </a:ext>
            </a:extLst>
          </p:cNvPr>
          <p:cNvSpPr/>
          <p:nvPr/>
        </p:nvSpPr>
        <p:spPr>
          <a:xfrm>
            <a:off x="138263" y="4676749"/>
            <a:ext cx="5139260" cy="433561"/>
          </a:xfrm>
          <a:prstGeom prst="rect">
            <a:avLst/>
          </a:prstGeom>
          <a:solidFill>
            <a:schemeClr val="bg1">
              <a:alpha val="669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784F20D4-CFB5-4F97-9405-5BF78A0004E2}"/>
              </a:ext>
            </a:extLst>
          </p:cNvPr>
          <p:cNvSpPr/>
          <p:nvPr/>
        </p:nvSpPr>
        <p:spPr>
          <a:xfrm>
            <a:off x="1985772" y="568462"/>
            <a:ext cx="362962" cy="209600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ent-Up Arrow 5">
            <a:extLst>
              <a:ext uri="{FF2B5EF4-FFF2-40B4-BE49-F238E27FC236}">
                <a16:creationId xmlns:a16="http://schemas.microsoft.com/office/drawing/2014/main" id="{1411F1D5-6734-3376-B468-CB36144B7149}"/>
              </a:ext>
            </a:extLst>
          </p:cNvPr>
          <p:cNvSpPr/>
          <p:nvPr/>
        </p:nvSpPr>
        <p:spPr>
          <a:xfrm rot="5400000">
            <a:off x="2544193" y="2446627"/>
            <a:ext cx="2169564" cy="3129633"/>
          </a:xfrm>
          <a:prstGeom prst="bentUpArrow">
            <a:avLst>
              <a:gd name="adj1" fmla="val 10194"/>
              <a:gd name="adj2" fmla="val 11513"/>
              <a:gd name="adj3" fmla="val 25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Rounded Rectangle 3">
            <a:extLst>
              <a:ext uri="{FF2B5EF4-FFF2-40B4-BE49-F238E27FC236}">
                <a16:creationId xmlns:a16="http://schemas.microsoft.com/office/drawing/2014/main" id="{70257252-C0F3-826F-E5B9-EDFB0F0A85F3}"/>
              </a:ext>
            </a:extLst>
          </p:cNvPr>
          <p:cNvSpPr/>
          <p:nvPr/>
        </p:nvSpPr>
        <p:spPr>
          <a:xfrm>
            <a:off x="767722" y="2363010"/>
            <a:ext cx="2863262" cy="1051560"/>
          </a:xfrm>
          <a:prstGeom prst="roundRect">
            <a:avLst/>
          </a:prstGeom>
          <a:solidFill>
            <a:schemeClr val="bg1"/>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FF0000"/>
                </a:solidFill>
              </a:rPr>
              <a:t>You may want to </a:t>
            </a:r>
            <a:r>
              <a:rPr lang="en-US" sz="1800" b="1" dirty="0">
                <a:solidFill>
                  <a:srgbClr val="FF0000"/>
                </a:solidFill>
              </a:rPr>
              <a:t>remember this</a:t>
            </a:r>
            <a:r>
              <a:rPr lang="en-US" sz="1800" dirty="0">
                <a:solidFill>
                  <a:srgbClr val="FF0000"/>
                </a:solidFill>
              </a:rPr>
              <a:t>!</a:t>
            </a:r>
          </a:p>
        </p:txBody>
      </p:sp>
    </p:spTree>
    <p:extLst>
      <p:ext uri="{BB962C8B-B14F-4D97-AF65-F5344CB8AC3E}">
        <p14:creationId xmlns:p14="http://schemas.microsoft.com/office/powerpoint/2010/main" val="3436265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46" name="Google Shape;346;p45"/>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TiFlash – stores analytics data</a:t>
            </a:r>
            <a:endParaRPr sz="2400"/>
          </a:p>
        </p:txBody>
      </p:sp>
      <p:sp>
        <p:nvSpPr>
          <p:cNvPr id="347" name="Google Shape;347;p45"/>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5"/>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349" name="Google Shape;349;p45"/>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350" name="Google Shape;350;p45"/>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Storage Cluster</a:t>
            </a:r>
            <a:endParaRPr/>
          </a:p>
        </p:txBody>
      </p:sp>
      <p:sp>
        <p:nvSpPr>
          <p:cNvPr id="351" name="Google Shape;351;p45"/>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52" name="Google Shape;352;p45"/>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53" name="Google Shape;353;p45"/>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54" name="Google Shape;354;p45"/>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55" name="Google Shape;355;p45"/>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56" name="Google Shape;356;p45"/>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57" name="Google Shape;357;p45"/>
          <p:cNvSpPr/>
          <p:nvPr/>
        </p:nvSpPr>
        <p:spPr>
          <a:xfrm>
            <a:off x="3728431" y="3542563"/>
            <a:ext cx="844119"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TiFlash</a:t>
            </a:r>
            <a:endParaRPr sz="1400" b="1" i="0" u="none" strike="noStrike" cap="none">
              <a:solidFill>
                <a:schemeClr val="lt1"/>
              </a:solidFill>
              <a:latin typeface="Arial"/>
              <a:ea typeface="Arial"/>
              <a:cs typeface="Arial"/>
              <a:sym typeface="Arial"/>
            </a:endParaRPr>
          </a:p>
        </p:txBody>
      </p:sp>
      <p:sp>
        <p:nvSpPr>
          <p:cNvPr id="358" name="Google Shape;358;p45"/>
          <p:cNvSpPr/>
          <p:nvPr/>
        </p:nvSpPr>
        <p:spPr>
          <a:xfrm>
            <a:off x="3732512" y="3969009"/>
            <a:ext cx="844119"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dirty="0" err="1">
                <a:solidFill>
                  <a:schemeClr val="lt1"/>
                </a:solidFill>
                <a:latin typeface="Arial"/>
                <a:ea typeface="Arial"/>
                <a:cs typeface="Arial"/>
                <a:sym typeface="Arial"/>
              </a:rPr>
              <a:t>TiFlash</a:t>
            </a:r>
            <a:endParaRPr sz="1400" b="1" i="0" u="none" strike="noStrike" cap="none" dirty="0">
              <a:solidFill>
                <a:schemeClr val="lt1"/>
              </a:solidFill>
              <a:latin typeface="Arial"/>
              <a:ea typeface="Arial"/>
              <a:cs typeface="Arial"/>
              <a:sym typeface="Arial"/>
            </a:endParaRPr>
          </a:p>
        </p:txBody>
      </p:sp>
      <p:sp>
        <p:nvSpPr>
          <p:cNvPr id="359" name="Google Shape;359;p45"/>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60" name="Google Shape;360;p45"/>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61" name="Google Shape;361;p45"/>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62" name="Google Shape;362;p45"/>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63" name="Google Shape;363;p45"/>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364" name="Google Shape;364;p45"/>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cxnSp>
        <p:nvCxnSpPr>
          <p:cNvPr id="365" name="Google Shape;365;p45"/>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66" name="Google Shape;366;p45"/>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67" name="Google Shape;367;p45"/>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368" name="Google Shape;368;p45"/>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369" name="Google Shape;369;p45"/>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sp>
        <p:nvSpPr>
          <p:cNvPr id="370" name="Google Shape;370;p45"/>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371" name="Google Shape;371;p45"/>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372" name="Google Shape;372;p45"/>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73" name="Google Shape;373;p45"/>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74" name="Google Shape;374;p45"/>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375" name="Google Shape;375;p45"/>
          <p:cNvSpPr/>
          <p:nvPr/>
        </p:nvSpPr>
        <p:spPr>
          <a:xfrm>
            <a:off x="3236977" y="2051111"/>
            <a:ext cx="1833788" cy="3016140"/>
          </a:xfrm>
          <a:prstGeom prst="rect">
            <a:avLst/>
          </a:prstGeom>
          <a:noFill/>
          <a:ln w="38100"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376" name="Google Shape;376;p45"/>
          <p:cNvSpPr/>
          <p:nvPr/>
        </p:nvSpPr>
        <p:spPr>
          <a:xfrm>
            <a:off x="5303520" y="2048256"/>
            <a:ext cx="3557016" cy="3017520"/>
          </a:xfrm>
          <a:prstGeom prst="rect">
            <a:avLst/>
          </a:prstGeom>
          <a:solidFill>
            <a:srgbClr val="6438C9"/>
          </a:solidFill>
          <a:ln w="25400" cap="flat" cmpd="sng">
            <a:solidFill>
              <a:srgbClr val="00206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TiFlash server:</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Also provides storage for the TiDB component.</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Columnar data store. (Used for analytic data)</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Data is distributed.</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Data can be distributed across physical locations.</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Not open source (yet)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6"/>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82" name="Google Shape;382;p46"/>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Placement Driver – the environment needs a brain</a:t>
            </a:r>
            <a:endParaRPr sz="2400"/>
          </a:p>
        </p:txBody>
      </p:sp>
      <p:sp>
        <p:nvSpPr>
          <p:cNvPr id="383" name="Google Shape;383;p46"/>
          <p:cNvSpPr/>
          <p:nvPr/>
        </p:nvSpPr>
        <p:spPr>
          <a:xfrm>
            <a:off x="2785165" y="680428"/>
            <a:ext cx="2730650" cy="780068"/>
          </a:xfrm>
          <a:prstGeom prst="roundRect">
            <a:avLst>
              <a:gd name="adj" fmla="val 16667"/>
            </a:avLst>
          </a:prstGeom>
          <a:solidFill>
            <a:schemeClr val="lt1"/>
          </a:solidFill>
          <a:ln w="28575" cap="flat" cmpd="sng">
            <a:solidFill>
              <a:schemeClr val="dk1"/>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 Driver Cluster</a:t>
            </a:r>
            <a:endParaRPr/>
          </a:p>
        </p:txBody>
      </p:sp>
      <p:sp>
        <p:nvSpPr>
          <p:cNvPr id="384" name="Google Shape;384;p46"/>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6"/>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386" name="Google Shape;386;p46"/>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387" name="Google Shape;387;p46"/>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Storage Cluster</a:t>
            </a:r>
            <a:endParaRPr/>
          </a:p>
        </p:txBody>
      </p:sp>
      <p:sp>
        <p:nvSpPr>
          <p:cNvPr id="388" name="Google Shape;388;p46"/>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89" name="Google Shape;389;p46"/>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90" name="Google Shape;390;p46"/>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91" name="Google Shape;391;p46"/>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92" name="Google Shape;392;p46"/>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93" name="Google Shape;393;p46"/>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394" name="Google Shape;394;p46"/>
          <p:cNvSpPr/>
          <p:nvPr/>
        </p:nvSpPr>
        <p:spPr>
          <a:xfrm>
            <a:off x="3728431" y="3542563"/>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395" name="Google Shape;395;p46"/>
          <p:cNvSpPr/>
          <p:nvPr/>
        </p:nvSpPr>
        <p:spPr>
          <a:xfrm>
            <a:off x="3732512" y="3969009"/>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396" name="Google Shape;396;p46"/>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97" name="Google Shape;397;p46"/>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98" name="Google Shape;398;p46"/>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399" name="Google Shape;399;p46"/>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400" name="Google Shape;400;p46"/>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401" name="Google Shape;401;p46"/>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402" name="Google Shape;402;p46"/>
          <p:cNvSpPr/>
          <p:nvPr/>
        </p:nvSpPr>
        <p:spPr>
          <a:xfrm>
            <a:off x="3019260" y="740894"/>
            <a:ext cx="634546" cy="43891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PD</a:t>
            </a:r>
            <a:endParaRPr/>
          </a:p>
        </p:txBody>
      </p:sp>
      <p:sp>
        <p:nvSpPr>
          <p:cNvPr id="403" name="Google Shape;403;p46"/>
          <p:cNvSpPr/>
          <p:nvPr/>
        </p:nvSpPr>
        <p:spPr>
          <a:xfrm>
            <a:off x="3853940" y="744476"/>
            <a:ext cx="634546" cy="43891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PD</a:t>
            </a:r>
            <a:endParaRPr/>
          </a:p>
        </p:txBody>
      </p:sp>
      <p:sp>
        <p:nvSpPr>
          <p:cNvPr id="404" name="Google Shape;404;p46"/>
          <p:cNvSpPr/>
          <p:nvPr/>
        </p:nvSpPr>
        <p:spPr>
          <a:xfrm>
            <a:off x="4639056" y="740894"/>
            <a:ext cx="634546" cy="43891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PD</a:t>
            </a:r>
            <a:endParaRPr/>
          </a:p>
        </p:txBody>
      </p:sp>
      <p:cxnSp>
        <p:nvCxnSpPr>
          <p:cNvPr id="405" name="Google Shape;405;p46"/>
          <p:cNvCxnSpPr>
            <a:stCxn id="383" idx="1"/>
            <a:endCxn id="386" idx="0"/>
          </p:cNvCxnSpPr>
          <p:nvPr/>
        </p:nvCxnSpPr>
        <p:spPr>
          <a:xfrm flipH="1">
            <a:off x="1993765" y="1070462"/>
            <a:ext cx="791400" cy="1089300"/>
          </a:xfrm>
          <a:prstGeom prst="bentConnector2">
            <a:avLst/>
          </a:prstGeom>
          <a:noFill/>
          <a:ln w="25400" cap="flat" cmpd="sng">
            <a:solidFill>
              <a:schemeClr val="dk1"/>
            </a:solidFill>
            <a:prstDash val="solid"/>
            <a:round/>
            <a:headEnd type="triangle" w="med" len="med"/>
            <a:tailEnd type="triangle" w="med" len="med"/>
          </a:ln>
        </p:spPr>
      </p:cxnSp>
      <p:cxnSp>
        <p:nvCxnSpPr>
          <p:cNvPr id="406" name="Google Shape;406;p46"/>
          <p:cNvCxnSpPr>
            <a:stCxn id="383" idx="2"/>
            <a:endCxn id="387" idx="0"/>
          </p:cNvCxnSpPr>
          <p:nvPr/>
        </p:nvCxnSpPr>
        <p:spPr>
          <a:xfrm rot="-5400000" flipH="1">
            <a:off x="3795890" y="1815096"/>
            <a:ext cx="710100" cy="900"/>
          </a:xfrm>
          <a:prstGeom prst="bentConnector3">
            <a:avLst>
              <a:gd name="adj1" fmla="val 50000"/>
            </a:avLst>
          </a:prstGeom>
          <a:noFill/>
          <a:ln w="25400" cap="flat" cmpd="sng">
            <a:solidFill>
              <a:schemeClr val="dk1"/>
            </a:solidFill>
            <a:prstDash val="solid"/>
            <a:round/>
            <a:headEnd type="triangle" w="med" len="med"/>
            <a:tailEnd type="triangle" w="med" len="med"/>
          </a:ln>
        </p:spPr>
      </p:cxnSp>
      <p:cxnSp>
        <p:nvCxnSpPr>
          <p:cNvPr id="407" name="Google Shape;407;p46"/>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08" name="Google Shape;408;p46"/>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09" name="Google Shape;409;p46"/>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10" name="Google Shape;410;p46"/>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411" name="Google Shape;411;p46"/>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sp>
        <p:nvSpPr>
          <p:cNvPr id="412" name="Google Shape;412;p46"/>
          <p:cNvSpPr txBox="1"/>
          <p:nvPr/>
        </p:nvSpPr>
        <p:spPr>
          <a:xfrm>
            <a:off x="171839" y="1559917"/>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413" name="Google Shape;413;p46"/>
          <p:cNvSpPr txBox="1"/>
          <p:nvPr/>
        </p:nvSpPr>
        <p:spPr>
          <a:xfrm>
            <a:off x="4365626" y="1559917"/>
            <a:ext cx="937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Metadata</a:t>
            </a:r>
            <a:endParaRPr/>
          </a:p>
        </p:txBody>
      </p:sp>
      <p:sp>
        <p:nvSpPr>
          <p:cNvPr id="414" name="Google Shape;414;p46"/>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415" name="Google Shape;415;p46"/>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416" name="Google Shape;416;p46"/>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17" name="Google Shape;417;p46"/>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18" name="Google Shape;418;p46"/>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19" name="Google Shape;419;p46"/>
          <p:cNvSpPr/>
          <p:nvPr/>
        </p:nvSpPr>
        <p:spPr>
          <a:xfrm>
            <a:off x="2480679" y="577175"/>
            <a:ext cx="3273577" cy="1033594"/>
          </a:xfrm>
          <a:prstGeom prst="rect">
            <a:avLst/>
          </a:prstGeom>
          <a:noFill/>
          <a:ln w="38100"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420" name="Google Shape;420;p46"/>
          <p:cNvSpPr/>
          <p:nvPr/>
        </p:nvSpPr>
        <p:spPr>
          <a:xfrm>
            <a:off x="5303520" y="2048256"/>
            <a:ext cx="3557016" cy="3017520"/>
          </a:xfrm>
          <a:prstGeom prst="rect">
            <a:avLst/>
          </a:prstGeom>
          <a:solidFill>
            <a:srgbClr val="6438C9"/>
          </a:solidFill>
          <a:ln w="25400" cap="flat" cmpd="sng">
            <a:solidFill>
              <a:srgbClr val="6438C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dirty="0">
                <a:solidFill>
                  <a:schemeClr val="lt1"/>
                </a:solidFill>
                <a:latin typeface="Arial"/>
                <a:ea typeface="Arial"/>
                <a:cs typeface="Arial"/>
                <a:sym typeface="Arial"/>
              </a:rPr>
              <a:t>PD cluster:</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Contains the metadata for the </a:t>
            </a: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 cluster.</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Allocates transaction IDs to distribute transactions.</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One PD cluster consists of at least three nodes.</a:t>
            </a:r>
            <a:endParaRPr dirty="0"/>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dirty="0">
                <a:solidFill>
                  <a:schemeClr val="lt1"/>
                </a:solidFill>
                <a:latin typeface="Arial"/>
                <a:ea typeface="Arial"/>
                <a:cs typeface="Arial"/>
                <a:sym typeface="Arial"/>
              </a:rPr>
              <a:t>Hosts a web server that runs the </a:t>
            </a:r>
            <a:r>
              <a:rPr lang="en" sz="1400" b="1" i="0" u="none" strike="noStrike" cap="none" dirty="0" err="1">
                <a:solidFill>
                  <a:schemeClr val="lt1"/>
                </a:solidFill>
                <a:latin typeface="Arial"/>
                <a:ea typeface="Arial"/>
                <a:cs typeface="Arial"/>
                <a:sym typeface="Arial"/>
              </a:rPr>
              <a:t>TiDB</a:t>
            </a:r>
            <a:r>
              <a:rPr lang="en" sz="1400" b="1" i="0" u="none" strike="noStrike" cap="none" dirty="0">
                <a:solidFill>
                  <a:schemeClr val="lt1"/>
                </a:solidFill>
                <a:latin typeface="Arial"/>
                <a:ea typeface="Arial"/>
                <a:cs typeface="Arial"/>
                <a:sym typeface="Arial"/>
              </a:rPr>
              <a:t> Dashboard (management UI)</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7"/>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 name="Google Shape;426;p47"/>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a:t>TiSpark – in-memory analytics is a must-have</a:t>
            </a:r>
            <a:endParaRPr sz="2400"/>
          </a:p>
        </p:txBody>
      </p:sp>
      <p:sp>
        <p:nvSpPr>
          <p:cNvPr id="427" name="Google Shape;427;p47"/>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400"/>
              <a:t>|</a:t>
            </a:r>
            <a:fld id="{00000000-1234-1234-1234-123412341234}" type="slidenum">
              <a:rPr lang="en" sz="1400"/>
              <a:t>34</a:t>
            </a:fld>
            <a:endParaRPr sz="1400"/>
          </a:p>
        </p:txBody>
      </p:sp>
      <p:sp>
        <p:nvSpPr>
          <p:cNvPr id="428" name="Google Shape;428;p47"/>
          <p:cNvSpPr/>
          <p:nvPr/>
        </p:nvSpPr>
        <p:spPr>
          <a:xfrm>
            <a:off x="2785165" y="680428"/>
            <a:ext cx="2730650" cy="780068"/>
          </a:xfrm>
          <a:prstGeom prst="roundRect">
            <a:avLst>
              <a:gd name="adj" fmla="val 16667"/>
            </a:avLst>
          </a:prstGeom>
          <a:solidFill>
            <a:schemeClr val="lt1"/>
          </a:solidFill>
          <a:ln w="28575" cap="flat" cmpd="sng">
            <a:solidFill>
              <a:schemeClr val="dk1"/>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 Driver Cluster</a:t>
            </a:r>
            <a:endParaRPr/>
          </a:p>
        </p:txBody>
      </p:sp>
      <p:sp>
        <p:nvSpPr>
          <p:cNvPr id="429" name="Google Shape;429;p47"/>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Application</a:t>
            </a:r>
            <a:endParaRPr/>
          </a:p>
        </p:txBody>
      </p:sp>
      <p:sp>
        <p:nvSpPr>
          <p:cNvPr id="431" name="Google Shape;431;p47"/>
          <p:cNvSpPr/>
          <p:nvPr/>
        </p:nvSpPr>
        <p:spPr>
          <a:xfrm>
            <a:off x="8509056" y="2169029"/>
            <a:ext cx="333194"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txBox="1"/>
          <p:nvPr/>
        </p:nvSpPr>
        <p:spPr>
          <a:xfrm rot="5400000">
            <a:off x="7280954" y="3429652"/>
            <a:ext cx="2789387" cy="3006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SQL</a:t>
            </a:r>
            <a:endParaRPr/>
          </a:p>
        </p:txBody>
      </p:sp>
      <p:sp>
        <p:nvSpPr>
          <p:cNvPr id="433" name="Google Shape;433;p47"/>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Cluster</a:t>
            </a:r>
            <a:endParaRPr/>
          </a:p>
        </p:txBody>
      </p:sp>
      <p:sp>
        <p:nvSpPr>
          <p:cNvPr id="434" name="Google Shape;434;p47"/>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Storage Cluster</a:t>
            </a:r>
            <a:endParaRPr/>
          </a:p>
        </p:txBody>
      </p:sp>
      <p:sp>
        <p:nvSpPr>
          <p:cNvPr id="435" name="Google Shape;435;p47"/>
          <p:cNvSpPr/>
          <p:nvPr/>
        </p:nvSpPr>
        <p:spPr>
          <a:xfrm>
            <a:off x="6019660" y="2159658"/>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TiSpark</a:t>
            </a:r>
            <a:endParaRPr sz="1400" b="0" i="0" u="none" strike="noStrike" cap="none">
              <a:solidFill>
                <a:schemeClr val="dk1"/>
              </a:solidFill>
              <a:latin typeface="Arial"/>
              <a:ea typeface="Arial"/>
              <a:cs typeface="Arial"/>
              <a:sym typeface="Arial"/>
            </a:endParaRPr>
          </a:p>
        </p:txBody>
      </p:sp>
      <p:sp>
        <p:nvSpPr>
          <p:cNvPr id="436" name="Google Shape;436;p47"/>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37" name="Google Shape;437;p47"/>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38" name="Google Shape;438;p47"/>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39" name="Google Shape;439;p47"/>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40" name="Google Shape;440;p47"/>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41" name="Google Shape;441;p47"/>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42" name="Google Shape;442;p47"/>
          <p:cNvSpPr/>
          <p:nvPr/>
        </p:nvSpPr>
        <p:spPr>
          <a:xfrm>
            <a:off x="3728431" y="3542563"/>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443" name="Google Shape;443;p47"/>
          <p:cNvSpPr/>
          <p:nvPr/>
        </p:nvSpPr>
        <p:spPr>
          <a:xfrm>
            <a:off x="3732512" y="3969009"/>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444" name="Google Shape;444;p47"/>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5" name="Google Shape;445;p47"/>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6" name="Google Shape;446;p47"/>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7" name="Google Shape;447;p47"/>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8" name="Google Shape;448;p47"/>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449" name="Google Shape;449;p47"/>
          <p:cNvSpPr txBox="1"/>
          <p:nvPr/>
        </p:nvSpPr>
        <p:spPr>
          <a:xfrm>
            <a:off x="1681700" y="3983923"/>
            <a:ext cx="64922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0" i="0" u="none" strike="noStrike" cap="none">
                <a:solidFill>
                  <a:srgbClr val="000000"/>
                </a:solidFill>
                <a:latin typeface="Arial"/>
                <a:ea typeface="Arial"/>
                <a:cs typeface="Arial"/>
                <a:sym typeface="Arial"/>
              </a:rPr>
              <a:t>. . .</a:t>
            </a:r>
            <a:endParaRPr/>
          </a:p>
        </p:txBody>
      </p:sp>
      <p:sp>
        <p:nvSpPr>
          <p:cNvPr id="450" name="Google Shape;450;p47"/>
          <p:cNvSpPr txBox="1"/>
          <p:nvPr/>
        </p:nvSpPr>
        <p:spPr>
          <a:xfrm>
            <a:off x="6541531" y="3985366"/>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451" name="Google Shape;451;p47"/>
          <p:cNvSpPr/>
          <p:nvPr/>
        </p:nvSpPr>
        <p:spPr>
          <a:xfrm>
            <a:off x="6122934" y="2743582"/>
            <a:ext cx="1486420" cy="1868954"/>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Cluster</a:t>
            </a:r>
            <a:endParaRPr/>
          </a:p>
        </p:txBody>
      </p:sp>
      <p:sp>
        <p:nvSpPr>
          <p:cNvPr id="452" name="Google Shape;452;p47"/>
          <p:cNvSpPr/>
          <p:nvPr/>
        </p:nvSpPr>
        <p:spPr>
          <a:xfrm>
            <a:off x="6246825" y="2865913"/>
            <a:ext cx="1223683"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Worker</a:t>
            </a:r>
            <a:endParaRPr/>
          </a:p>
        </p:txBody>
      </p:sp>
      <p:sp>
        <p:nvSpPr>
          <p:cNvPr id="453" name="Google Shape;453;p47"/>
          <p:cNvSpPr/>
          <p:nvPr/>
        </p:nvSpPr>
        <p:spPr>
          <a:xfrm>
            <a:off x="6246824" y="3659587"/>
            <a:ext cx="1223683"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Worker</a:t>
            </a:r>
            <a:endParaRPr/>
          </a:p>
        </p:txBody>
      </p:sp>
      <p:sp>
        <p:nvSpPr>
          <p:cNvPr id="454" name="Google Shape;454;p47"/>
          <p:cNvSpPr/>
          <p:nvPr/>
        </p:nvSpPr>
        <p:spPr>
          <a:xfrm>
            <a:off x="6246824" y="3260706"/>
            <a:ext cx="1223683"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Worker</a:t>
            </a:r>
            <a:endParaRPr/>
          </a:p>
        </p:txBody>
      </p:sp>
      <p:sp>
        <p:nvSpPr>
          <p:cNvPr id="455" name="Google Shape;455;p47"/>
          <p:cNvSpPr/>
          <p:nvPr/>
        </p:nvSpPr>
        <p:spPr>
          <a:xfrm>
            <a:off x="6246826" y="2270521"/>
            <a:ext cx="1223681" cy="365533"/>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Spark Driver</a:t>
            </a:r>
            <a:endParaRPr/>
          </a:p>
        </p:txBody>
      </p:sp>
      <p:sp>
        <p:nvSpPr>
          <p:cNvPr id="456" name="Google Shape;456;p47"/>
          <p:cNvSpPr txBox="1"/>
          <p:nvPr/>
        </p:nvSpPr>
        <p:spPr>
          <a:xfrm>
            <a:off x="6534052" y="3907568"/>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457" name="Google Shape;457;p47"/>
          <p:cNvSpPr/>
          <p:nvPr/>
        </p:nvSpPr>
        <p:spPr>
          <a:xfrm>
            <a:off x="3019260"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458" name="Google Shape;458;p47"/>
          <p:cNvSpPr/>
          <p:nvPr/>
        </p:nvSpPr>
        <p:spPr>
          <a:xfrm>
            <a:off x="3853940" y="744476"/>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459" name="Google Shape;459;p47"/>
          <p:cNvSpPr/>
          <p:nvPr/>
        </p:nvSpPr>
        <p:spPr>
          <a:xfrm>
            <a:off x="4639056"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cxnSp>
        <p:nvCxnSpPr>
          <p:cNvPr id="460" name="Google Shape;460;p47"/>
          <p:cNvCxnSpPr>
            <a:stCxn id="428" idx="3"/>
            <a:endCxn id="435" idx="0"/>
          </p:cNvCxnSpPr>
          <p:nvPr/>
        </p:nvCxnSpPr>
        <p:spPr>
          <a:xfrm>
            <a:off x="5515815" y="1070462"/>
            <a:ext cx="1350300" cy="1089300"/>
          </a:xfrm>
          <a:prstGeom prst="bentConnector2">
            <a:avLst/>
          </a:prstGeom>
          <a:noFill/>
          <a:ln w="25400" cap="flat" cmpd="sng">
            <a:solidFill>
              <a:schemeClr val="dk1"/>
            </a:solidFill>
            <a:prstDash val="solid"/>
            <a:round/>
            <a:headEnd type="triangle" w="med" len="med"/>
            <a:tailEnd type="triangle" w="med" len="med"/>
          </a:ln>
        </p:spPr>
      </p:cxnSp>
      <p:cxnSp>
        <p:nvCxnSpPr>
          <p:cNvPr id="461" name="Google Shape;461;p47"/>
          <p:cNvCxnSpPr>
            <a:stCxn id="428" idx="1"/>
            <a:endCxn id="433" idx="0"/>
          </p:cNvCxnSpPr>
          <p:nvPr/>
        </p:nvCxnSpPr>
        <p:spPr>
          <a:xfrm flipH="1">
            <a:off x="1993765" y="1070462"/>
            <a:ext cx="791400" cy="1089300"/>
          </a:xfrm>
          <a:prstGeom prst="bentConnector2">
            <a:avLst/>
          </a:prstGeom>
          <a:noFill/>
          <a:ln w="25400" cap="flat" cmpd="sng">
            <a:solidFill>
              <a:schemeClr val="dk1"/>
            </a:solidFill>
            <a:prstDash val="solid"/>
            <a:round/>
            <a:headEnd type="triangle" w="med" len="med"/>
            <a:tailEnd type="triangle" w="med" len="med"/>
          </a:ln>
        </p:spPr>
      </p:cxnSp>
      <p:cxnSp>
        <p:nvCxnSpPr>
          <p:cNvPr id="462" name="Google Shape;462;p47"/>
          <p:cNvCxnSpPr>
            <a:stCxn id="428" idx="2"/>
            <a:endCxn id="434" idx="0"/>
          </p:cNvCxnSpPr>
          <p:nvPr/>
        </p:nvCxnSpPr>
        <p:spPr>
          <a:xfrm rot="-5400000" flipH="1">
            <a:off x="3795890" y="1815096"/>
            <a:ext cx="710100" cy="900"/>
          </a:xfrm>
          <a:prstGeom prst="bentConnector3">
            <a:avLst>
              <a:gd name="adj1" fmla="val 50000"/>
            </a:avLst>
          </a:prstGeom>
          <a:noFill/>
          <a:ln w="25400" cap="flat" cmpd="sng">
            <a:solidFill>
              <a:schemeClr val="dk1"/>
            </a:solidFill>
            <a:prstDash val="solid"/>
            <a:round/>
            <a:headEnd type="triangle" w="med" len="med"/>
            <a:tailEnd type="triangle" w="med" len="med"/>
          </a:ln>
        </p:spPr>
      </p:cxnSp>
      <p:cxnSp>
        <p:nvCxnSpPr>
          <p:cNvPr id="463" name="Google Shape;463;p47"/>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4" name="Google Shape;464;p47"/>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5" name="Google Shape;465;p47"/>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6" name="Google Shape;466;p47"/>
          <p:cNvCxnSpPr/>
          <p:nvPr/>
        </p:nvCxnSpPr>
        <p:spPr>
          <a:xfrm>
            <a:off x="7742968" y="285989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7" name="Google Shape;467;p47"/>
          <p:cNvCxnSpPr/>
          <p:nvPr/>
        </p:nvCxnSpPr>
        <p:spPr>
          <a:xfrm>
            <a:off x="7742968" y="3407335"/>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8" name="Google Shape;468;p47"/>
          <p:cNvCxnSpPr/>
          <p:nvPr/>
        </p:nvCxnSpPr>
        <p:spPr>
          <a:xfrm>
            <a:off x="7742968" y="3954774"/>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9" name="Google Shape;469;p47"/>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470" name="Google Shape;470;p47"/>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471" name="Google Shape;471;p47"/>
          <p:cNvCxnSpPr/>
          <p:nvPr/>
        </p:nvCxnSpPr>
        <p:spPr>
          <a:xfrm>
            <a:off x="5129784" y="3092389"/>
            <a:ext cx="743572" cy="0"/>
          </a:xfrm>
          <a:prstGeom prst="straightConnector1">
            <a:avLst/>
          </a:prstGeom>
          <a:noFill/>
          <a:ln w="25400" cap="flat" cmpd="sng">
            <a:solidFill>
              <a:schemeClr val="dk1"/>
            </a:solidFill>
            <a:prstDash val="solid"/>
            <a:round/>
            <a:headEnd type="triangle" w="med" len="med"/>
            <a:tailEnd type="triangle" w="med" len="med"/>
          </a:ln>
        </p:spPr>
      </p:cxnSp>
      <p:cxnSp>
        <p:nvCxnSpPr>
          <p:cNvPr id="472" name="Google Shape;472;p47"/>
          <p:cNvCxnSpPr/>
          <p:nvPr/>
        </p:nvCxnSpPr>
        <p:spPr>
          <a:xfrm>
            <a:off x="5129784" y="3639828"/>
            <a:ext cx="743572" cy="0"/>
          </a:xfrm>
          <a:prstGeom prst="straightConnector1">
            <a:avLst/>
          </a:prstGeom>
          <a:noFill/>
          <a:ln w="25400" cap="flat" cmpd="sng">
            <a:solidFill>
              <a:schemeClr val="dk1"/>
            </a:solidFill>
            <a:prstDash val="solid"/>
            <a:round/>
            <a:headEnd type="triangle" w="med" len="med"/>
            <a:tailEnd type="triangle" w="med" len="med"/>
          </a:ln>
        </p:spPr>
      </p:cxnSp>
      <p:sp>
        <p:nvSpPr>
          <p:cNvPr id="473" name="Google Shape;473;p47"/>
          <p:cNvSpPr txBox="1"/>
          <p:nvPr/>
        </p:nvSpPr>
        <p:spPr>
          <a:xfrm>
            <a:off x="171839" y="1559917"/>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474" name="Google Shape;474;p47"/>
          <p:cNvSpPr txBox="1"/>
          <p:nvPr/>
        </p:nvSpPr>
        <p:spPr>
          <a:xfrm>
            <a:off x="6866144" y="1559918"/>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475" name="Google Shape;475;p47"/>
          <p:cNvSpPr txBox="1"/>
          <p:nvPr/>
        </p:nvSpPr>
        <p:spPr>
          <a:xfrm>
            <a:off x="4365626" y="1559917"/>
            <a:ext cx="937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Metadata</a:t>
            </a:r>
            <a:endParaRPr/>
          </a:p>
        </p:txBody>
      </p:sp>
      <p:sp>
        <p:nvSpPr>
          <p:cNvPr id="476" name="Google Shape;476;p47"/>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477" name="Google Shape;477;p47"/>
          <p:cNvSpPr txBox="1"/>
          <p:nvPr/>
        </p:nvSpPr>
        <p:spPr>
          <a:xfrm>
            <a:off x="5099443" y="2572520"/>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478" name="Google Shape;478;p47"/>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479" name="Google Shape;479;p47"/>
          <p:cNvSpPr txBox="1"/>
          <p:nvPr/>
        </p:nvSpPr>
        <p:spPr>
          <a:xfrm>
            <a:off x="5134257"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480" name="Google Shape;480;p47"/>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81" name="Google Shape;481;p47"/>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82" name="Google Shape;482;p47"/>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83" name="Google Shape;483;p47"/>
          <p:cNvSpPr/>
          <p:nvPr/>
        </p:nvSpPr>
        <p:spPr>
          <a:xfrm>
            <a:off x="5917425" y="1904129"/>
            <a:ext cx="3130774" cy="3163115"/>
          </a:xfrm>
          <a:prstGeom prst="rect">
            <a:avLst/>
          </a:prstGeom>
          <a:noFill/>
          <a:ln w="38100"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47"/>
          <p:cNvSpPr/>
          <p:nvPr/>
        </p:nvSpPr>
        <p:spPr>
          <a:xfrm>
            <a:off x="196537" y="1871303"/>
            <a:ext cx="3240713" cy="3189829"/>
          </a:xfrm>
          <a:prstGeom prst="rect">
            <a:avLst/>
          </a:prstGeom>
          <a:solidFill>
            <a:srgbClr val="6438C9"/>
          </a:solidFill>
          <a:ln w="25400" cap="flat" cmpd="sng">
            <a:solidFill>
              <a:srgbClr val="6438C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TiSpark Query Library:</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Runs Apache Spark SQL on TiKV</a:t>
            </a:r>
            <a:endParaRPr sz="1400" b="1" i="0" u="none" strike="noStrike" cap="none">
              <a:solidFill>
                <a:schemeClr val="lt1"/>
              </a:solidFill>
              <a:latin typeface="Arial"/>
              <a:ea typeface="Arial"/>
              <a:cs typeface="Arial"/>
              <a:sym typeface="Arial"/>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Integrates with Spark Catalyst engine.</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Supports distributed writes to TiKV.</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7"/>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 name="Google Shape;426;p47"/>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TiSpark</a:t>
            </a:r>
            <a:r>
              <a:rPr lang="en" sz="2400" dirty="0"/>
              <a:t> – in-memory analytics is </a:t>
            </a:r>
            <a:r>
              <a:rPr lang="en" sz="2400" strike="sngStrike" dirty="0"/>
              <a:t>a must-have</a:t>
            </a:r>
            <a:endParaRPr sz="2400" strike="sngStrike" dirty="0"/>
          </a:p>
        </p:txBody>
      </p:sp>
      <p:sp>
        <p:nvSpPr>
          <p:cNvPr id="427" name="Google Shape;427;p47"/>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400"/>
              <a:t>|</a:t>
            </a:r>
            <a:fld id="{00000000-1234-1234-1234-123412341234}" type="slidenum">
              <a:rPr lang="en" sz="1400"/>
              <a:t>35</a:t>
            </a:fld>
            <a:endParaRPr sz="1400"/>
          </a:p>
        </p:txBody>
      </p:sp>
      <p:sp>
        <p:nvSpPr>
          <p:cNvPr id="428" name="Google Shape;428;p47"/>
          <p:cNvSpPr/>
          <p:nvPr/>
        </p:nvSpPr>
        <p:spPr>
          <a:xfrm>
            <a:off x="2785165" y="680428"/>
            <a:ext cx="2730650" cy="780068"/>
          </a:xfrm>
          <a:prstGeom prst="roundRect">
            <a:avLst>
              <a:gd name="adj" fmla="val 16667"/>
            </a:avLst>
          </a:prstGeom>
          <a:solidFill>
            <a:schemeClr val="lt1"/>
          </a:solidFill>
          <a:ln w="28575" cap="flat" cmpd="sng">
            <a:solidFill>
              <a:schemeClr val="dk1"/>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 Driver Cluster</a:t>
            </a:r>
            <a:endParaRPr/>
          </a:p>
        </p:txBody>
      </p:sp>
      <p:sp>
        <p:nvSpPr>
          <p:cNvPr id="429" name="Google Shape;429;p47"/>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Application</a:t>
            </a:r>
            <a:endParaRPr/>
          </a:p>
        </p:txBody>
      </p:sp>
      <p:sp>
        <p:nvSpPr>
          <p:cNvPr id="431" name="Google Shape;431;p47"/>
          <p:cNvSpPr/>
          <p:nvPr/>
        </p:nvSpPr>
        <p:spPr>
          <a:xfrm>
            <a:off x="8509056" y="2169029"/>
            <a:ext cx="333194"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txBox="1"/>
          <p:nvPr/>
        </p:nvSpPr>
        <p:spPr>
          <a:xfrm rot="5400000">
            <a:off x="7280954" y="3429652"/>
            <a:ext cx="2789387" cy="3006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SQL</a:t>
            </a:r>
            <a:endParaRPr/>
          </a:p>
        </p:txBody>
      </p:sp>
      <p:sp>
        <p:nvSpPr>
          <p:cNvPr id="433" name="Google Shape;433;p47"/>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Cluster</a:t>
            </a:r>
            <a:endParaRPr/>
          </a:p>
        </p:txBody>
      </p:sp>
      <p:sp>
        <p:nvSpPr>
          <p:cNvPr id="434" name="Google Shape;434;p47"/>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Storage Cluster</a:t>
            </a:r>
            <a:endParaRPr/>
          </a:p>
        </p:txBody>
      </p:sp>
      <p:sp>
        <p:nvSpPr>
          <p:cNvPr id="435" name="Google Shape;435;p47"/>
          <p:cNvSpPr/>
          <p:nvPr/>
        </p:nvSpPr>
        <p:spPr>
          <a:xfrm>
            <a:off x="6019660" y="2159658"/>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TiSpark</a:t>
            </a:r>
            <a:endParaRPr sz="1400" b="0" i="0" u="none" strike="noStrike" cap="none">
              <a:solidFill>
                <a:schemeClr val="dk1"/>
              </a:solidFill>
              <a:latin typeface="Arial"/>
              <a:ea typeface="Arial"/>
              <a:cs typeface="Arial"/>
              <a:sym typeface="Arial"/>
            </a:endParaRPr>
          </a:p>
        </p:txBody>
      </p:sp>
      <p:sp>
        <p:nvSpPr>
          <p:cNvPr id="436" name="Google Shape;436;p47"/>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37" name="Google Shape;437;p47"/>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38" name="Google Shape;438;p47"/>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39" name="Google Shape;439;p47"/>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40" name="Google Shape;440;p47"/>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41" name="Google Shape;441;p47"/>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42" name="Google Shape;442;p47"/>
          <p:cNvSpPr/>
          <p:nvPr/>
        </p:nvSpPr>
        <p:spPr>
          <a:xfrm>
            <a:off x="3728431" y="3542563"/>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443" name="Google Shape;443;p47"/>
          <p:cNvSpPr/>
          <p:nvPr/>
        </p:nvSpPr>
        <p:spPr>
          <a:xfrm>
            <a:off x="3732512" y="3969009"/>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444" name="Google Shape;444;p47"/>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5" name="Google Shape;445;p47"/>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6" name="Google Shape;446;p47"/>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7" name="Google Shape;447;p47"/>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8" name="Google Shape;448;p47"/>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449" name="Google Shape;449;p47"/>
          <p:cNvSpPr txBox="1"/>
          <p:nvPr/>
        </p:nvSpPr>
        <p:spPr>
          <a:xfrm>
            <a:off x="1681700" y="3983923"/>
            <a:ext cx="64922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0" i="0" u="none" strike="noStrike" cap="none">
                <a:solidFill>
                  <a:srgbClr val="000000"/>
                </a:solidFill>
                <a:latin typeface="Arial"/>
                <a:ea typeface="Arial"/>
                <a:cs typeface="Arial"/>
                <a:sym typeface="Arial"/>
              </a:rPr>
              <a:t>. . .</a:t>
            </a:r>
            <a:endParaRPr/>
          </a:p>
        </p:txBody>
      </p:sp>
      <p:sp>
        <p:nvSpPr>
          <p:cNvPr id="450" name="Google Shape;450;p47"/>
          <p:cNvSpPr txBox="1"/>
          <p:nvPr/>
        </p:nvSpPr>
        <p:spPr>
          <a:xfrm>
            <a:off x="6541531" y="3985366"/>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451" name="Google Shape;451;p47"/>
          <p:cNvSpPr/>
          <p:nvPr/>
        </p:nvSpPr>
        <p:spPr>
          <a:xfrm>
            <a:off x="6122934" y="2743582"/>
            <a:ext cx="1486420" cy="1868954"/>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Cluster</a:t>
            </a:r>
            <a:endParaRPr/>
          </a:p>
        </p:txBody>
      </p:sp>
      <p:sp>
        <p:nvSpPr>
          <p:cNvPr id="452" name="Google Shape;452;p47"/>
          <p:cNvSpPr/>
          <p:nvPr/>
        </p:nvSpPr>
        <p:spPr>
          <a:xfrm>
            <a:off x="6246825" y="2865913"/>
            <a:ext cx="1223683"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Worker</a:t>
            </a:r>
            <a:endParaRPr/>
          </a:p>
        </p:txBody>
      </p:sp>
      <p:sp>
        <p:nvSpPr>
          <p:cNvPr id="453" name="Google Shape;453;p47"/>
          <p:cNvSpPr/>
          <p:nvPr/>
        </p:nvSpPr>
        <p:spPr>
          <a:xfrm>
            <a:off x="6246824" y="3659587"/>
            <a:ext cx="1223683"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Worker</a:t>
            </a:r>
            <a:endParaRPr/>
          </a:p>
        </p:txBody>
      </p:sp>
      <p:sp>
        <p:nvSpPr>
          <p:cNvPr id="454" name="Google Shape;454;p47"/>
          <p:cNvSpPr/>
          <p:nvPr/>
        </p:nvSpPr>
        <p:spPr>
          <a:xfrm>
            <a:off x="6246824" y="3260706"/>
            <a:ext cx="1223683"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Worker</a:t>
            </a:r>
            <a:endParaRPr/>
          </a:p>
        </p:txBody>
      </p:sp>
      <p:sp>
        <p:nvSpPr>
          <p:cNvPr id="455" name="Google Shape;455;p47"/>
          <p:cNvSpPr/>
          <p:nvPr/>
        </p:nvSpPr>
        <p:spPr>
          <a:xfrm>
            <a:off x="6246826" y="2270521"/>
            <a:ext cx="1223681" cy="365533"/>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Spark Driver</a:t>
            </a:r>
            <a:endParaRPr/>
          </a:p>
        </p:txBody>
      </p:sp>
      <p:sp>
        <p:nvSpPr>
          <p:cNvPr id="456" name="Google Shape;456;p47"/>
          <p:cNvSpPr txBox="1"/>
          <p:nvPr/>
        </p:nvSpPr>
        <p:spPr>
          <a:xfrm>
            <a:off x="6534052" y="3907568"/>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457" name="Google Shape;457;p47"/>
          <p:cNvSpPr/>
          <p:nvPr/>
        </p:nvSpPr>
        <p:spPr>
          <a:xfrm>
            <a:off x="3019260"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458" name="Google Shape;458;p47"/>
          <p:cNvSpPr/>
          <p:nvPr/>
        </p:nvSpPr>
        <p:spPr>
          <a:xfrm>
            <a:off x="3853940" y="744476"/>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459" name="Google Shape;459;p47"/>
          <p:cNvSpPr/>
          <p:nvPr/>
        </p:nvSpPr>
        <p:spPr>
          <a:xfrm>
            <a:off x="4639056"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cxnSp>
        <p:nvCxnSpPr>
          <p:cNvPr id="460" name="Google Shape;460;p47"/>
          <p:cNvCxnSpPr>
            <a:stCxn id="428" idx="3"/>
            <a:endCxn id="435" idx="0"/>
          </p:cNvCxnSpPr>
          <p:nvPr/>
        </p:nvCxnSpPr>
        <p:spPr>
          <a:xfrm>
            <a:off x="5515815" y="1070462"/>
            <a:ext cx="1350300" cy="1089300"/>
          </a:xfrm>
          <a:prstGeom prst="bentConnector2">
            <a:avLst/>
          </a:prstGeom>
          <a:noFill/>
          <a:ln w="25400" cap="flat" cmpd="sng">
            <a:solidFill>
              <a:schemeClr val="dk1"/>
            </a:solidFill>
            <a:prstDash val="solid"/>
            <a:round/>
            <a:headEnd type="triangle" w="med" len="med"/>
            <a:tailEnd type="triangle" w="med" len="med"/>
          </a:ln>
        </p:spPr>
      </p:cxnSp>
      <p:cxnSp>
        <p:nvCxnSpPr>
          <p:cNvPr id="461" name="Google Shape;461;p47"/>
          <p:cNvCxnSpPr>
            <a:stCxn id="428" idx="1"/>
            <a:endCxn id="433" idx="0"/>
          </p:cNvCxnSpPr>
          <p:nvPr/>
        </p:nvCxnSpPr>
        <p:spPr>
          <a:xfrm flipH="1">
            <a:off x="1993765" y="1070462"/>
            <a:ext cx="791400" cy="1089300"/>
          </a:xfrm>
          <a:prstGeom prst="bentConnector2">
            <a:avLst/>
          </a:prstGeom>
          <a:noFill/>
          <a:ln w="25400" cap="flat" cmpd="sng">
            <a:solidFill>
              <a:schemeClr val="dk1"/>
            </a:solidFill>
            <a:prstDash val="solid"/>
            <a:round/>
            <a:headEnd type="triangle" w="med" len="med"/>
            <a:tailEnd type="triangle" w="med" len="med"/>
          </a:ln>
        </p:spPr>
      </p:cxnSp>
      <p:cxnSp>
        <p:nvCxnSpPr>
          <p:cNvPr id="462" name="Google Shape;462;p47"/>
          <p:cNvCxnSpPr>
            <a:stCxn id="428" idx="2"/>
            <a:endCxn id="434" idx="0"/>
          </p:cNvCxnSpPr>
          <p:nvPr/>
        </p:nvCxnSpPr>
        <p:spPr>
          <a:xfrm rot="-5400000" flipH="1">
            <a:off x="3795890" y="1815096"/>
            <a:ext cx="710100" cy="900"/>
          </a:xfrm>
          <a:prstGeom prst="bentConnector3">
            <a:avLst>
              <a:gd name="adj1" fmla="val 50000"/>
            </a:avLst>
          </a:prstGeom>
          <a:noFill/>
          <a:ln w="25400" cap="flat" cmpd="sng">
            <a:solidFill>
              <a:schemeClr val="dk1"/>
            </a:solidFill>
            <a:prstDash val="solid"/>
            <a:round/>
            <a:headEnd type="triangle" w="med" len="med"/>
            <a:tailEnd type="triangle" w="med" len="med"/>
          </a:ln>
        </p:spPr>
      </p:cxnSp>
      <p:cxnSp>
        <p:nvCxnSpPr>
          <p:cNvPr id="463" name="Google Shape;463;p47"/>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4" name="Google Shape;464;p47"/>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5" name="Google Shape;465;p47"/>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6" name="Google Shape;466;p47"/>
          <p:cNvCxnSpPr/>
          <p:nvPr/>
        </p:nvCxnSpPr>
        <p:spPr>
          <a:xfrm>
            <a:off x="7742968" y="285989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7" name="Google Shape;467;p47"/>
          <p:cNvCxnSpPr/>
          <p:nvPr/>
        </p:nvCxnSpPr>
        <p:spPr>
          <a:xfrm>
            <a:off x="7742968" y="3407335"/>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8" name="Google Shape;468;p47"/>
          <p:cNvCxnSpPr/>
          <p:nvPr/>
        </p:nvCxnSpPr>
        <p:spPr>
          <a:xfrm>
            <a:off x="7742968" y="3954774"/>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9" name="Google Shape;469;p47"/>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470" name="Google Shape;470;p47"/>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471" name="Google Shape;471;p47"/>
          <p:cNvCxnSpPr/>
          <p:nvPr/>
        </p:nvCxnSpPr>
        <p:spPr>
          <a:xfrm>
            <a:off x="5129784" y="3092389"/>
            <a:ext cx="743572" cy="0"/>
          </a:xfrm>
          <a:prstGeom prst="straightConnector1">
            <a:avLst/>
          </a:prstGeom>
          <a:noFill/>
          <a:ln w="25400" cap="flat" cmpd="sng">
            <a:solidFill>
              <a:schemeClr val="dk1"/>
            </a:solidFill>
            <a:prstDash val="solid"/>
            <a:round/>
            <a:headEnd type="triangle" w="med" len="med"/>
            <a:tailEnd type="triangle" w="med" len="med"/>
          </a:ln>
        </p:spPr>
      </p:cxnSp>
      <p:cxnSp>
        <p:nvCxnSpPr>
          <p:cNvPr id="472" name="Google Shape;472;p47"/>
          <p:cNvCxnSpPr/>
          <p:nvPr/>
        </p:nvCxnSpPr>
        <p:spPr>
          <a:xfrm>
            <a:off x="5129784" y="3639828"/>
            <a:ext cx="743572" cy="0"/>
          </a:xfrm>
          <a:prstGeom prst="straightConnector1">
            <a:avLst/>
          </a:prstGeom>
          <a:noFill/>
          <a:ln w="25400" cap="flat" cmpd="sng">
            <a:solidFill>
              <a:schemeClr val="dk1"/>
            </a:solidFill>
            <a:prstDash val="solid"/>
            <a:round/>
            <a:headEnd type="triangle" w="med" len="med"/>
            <a:tailEnd type="triangle" w="med" len="med"/>
          </a:ln>
        </p:spPr>
      </p:cxnSp>
      <p:sp>
        <p:nvSpPr>
          <p:cNvPr id="473" name="Google Shape;473;p47"/>
          <p:cNvSpPr txBox="1"/>
          <p:nvPr/>
        </p:nvSpPr>
        <p:spPr>
          <a:xfrm>
            <a:off x="171839" y="1559917"/>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474" name="Google Shape;474;p47"/>
          <p:cNvSpPr txBox="1"/>
          <p:nvPr/>
        </p:nvSpPr>
        <p:spPr>
          <a:xfrm>
            <a:off x="6866144" y="1559918"/>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475" name="Google Shape;475;p47"/>
          <p:cNvSpPr txBox="1"/>
          <p:nvPr/>
        </p:nvSpPr>
        <p:spPr>
          <a:xfrm>
            <a:off x="4365626" y="1559917"/>
            <a:ext cx="937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Metadata</a:t>
            </a:r>
            <a:endParaRPr/>
          </a:p>
        </p:txBody>
      </p:sp>
      <p:sp>
        <p:nvSpPr>
          <p:cNvPr id="476" name="Google Shape;476;p47"/>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477" name="Google Shape;477;p47"/>
          <p:cNvSpPr txBox="1"/>
          <p:nvPr/>
        </p:nvSpPr>
        <p:spPr>
          <a:xfrm>
            <a:off x="5099443" y="2572520"/>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478" name="Google Shape;478;p47"/>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479" name="Google Shape;479;p47"/>
          <p:cNvSpPr txBox="1"/>
          <p:nvPr/>
        </p:nvSpPr>
        <p:spPr>
          <a:xfrm>
            <a:off x="5134257"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480" name="Google Shape;480;p47"/>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81" name="Google Shape;481;p47"/>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82" name="Google Shape;482;p47"/>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83" name="Google Shape;483;p47"/>
          <p:cNvSpPr/>
          <p:nvPr/>
        </p:nvSpPr>
        <p:spPr>
          <a:xfrm>
            <a:off x="5917425" y="1904129"/>
            <a:ext cx="3130774" cy="3163115"/>
          </a:xfrm>
          <a:prstGeom prst="rect">
            <a:avLst/>
          </a:prstGeom>
          <a:noFill/>
          <a:ln w="38100"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47"/>
          <p:cNvSpPr/>
          <p:nvPr/>
        </p:nvSpPr>
        <p:spPr>
          <a:xfrm>
            <a:off x="196537" y="1871303"/>
            <a:ext cx="3240713" cy="3189829"/>
          </a:xfrm>
          <a:prstGeom prst="rect">
            <a:avLst/>
          </a:prstGeom>
          <a:solidFill>
            <a:srgbClr val="6438C9"/>
          </a:solidFill>
          <a:ln w="25400" cap="flat" cmpd="sng">
            <a:solidFill>
              <a:srgbClr val="6438C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TiSpark Query Library:</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Runs Apache Spark SQL on TiKV</a:t>
            </a:r>
            <a:endParaRPr sz="1400" b="1" i="0" u="none" strike="noStrike" cap="none">
              <a:solidFill>
                <a:schemeClr val="lt1"/>
              </a:solidFill>
              <a:latin typeface="Arial"/>
              <a:ea typeface="Arial"/>
              <a:cs typeface="Arial"/>
              <a:sym typeface="Arial"/>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Integrates with Spark Catalyst engine.</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Supports distributed writes to TiKV.</a:t>
            </a:r>
            <a:endParaRPr/>
          </a:p>
        </p:txBody>
      </p:sp>
      <p:sp>
        <p:nvSpPr>
          <p:cNvPr id="2" name="Rectangle 1">
            <a:extLst>
              <a:ext uri="{FF2B5EF4-FFF2-40B4-BE49-F238E27FC236}">
                <a16:creationId xmlns:a16="http://schemas.microsoft.com/office/drawing/2014/main" id="{1678FE1F-B072-47BD-F7FC-F27D010F1DF0}"/>
              </a:ext>
            </a:extLst>
          </p:cNvPr>
          <p:cNvSpPr/>
          <p:nvPr/>
        </p:nvSpPr>
        <p:spPr>
          <a:xfrm>
            <a:off x="185698" y="524794"/>
            <a:ext cx="8775422" cy="4618706"/>
          </a:xfrm>
          <a:prstGeom prst="rect">
            <a:avLst/>
          </a:prstGeom>
          <a:solidFill>
            <a:schemeClr val="bg1">
              <a:alpha val="669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F5AF97A-6658-11A3-43DA-E4E07CD01341}"/>
              </a:ext>
            </a:extLst>
          </p:cNvPr>
          <p:cNvSpPr/>
          <p:nvPr/>
        </p:nvSpPr>
        <p:spPr>
          <a:xfrm>
            <a:off x="1819656" y="1867694"/>
            <a:ext cx="5513832" cy="1581696"/>
          </a:xfrm>
          <a:prstGeom prst="roundRect">
            <a:avLst/>
          </a:prstGeom>
          <a:solidFill>
            <a:srgbClr val="428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Optional on self-hosted…</a:t>
            </a:r>
          </a:p>
          <a:p>
            <a:pPr algn="ctr"/>
            <a:r>
              <a:rPr lang="en-US" sz="2400" dirty="0">
                <a:solidFill>
                  <a:schemeClr val="bg1"/>
                </a:solidFill>
              </a:rPr>
              <a:t>and…</a:t>
            </a:r>
            <a:br>
              <a:rPr lang="en-US" sz="2400" dirty="0">
                <a:solidFill>
                  <a:schemeClr val="bg1"/>
                </a:solidFill>
              </a:rPr>
            </a:br>
            <a:r>
              <a:rPr lang="en-US" sz="2400" dirty="0">
                <a:solidFill>
                  <a:srgbClr val="4285F5"/>
                </a:solidFill>
              </a:rPr>
              <a:t>Not available on </a:t>
            </a:r>
            <a:r>
              <a:rPr lang="en-US" sz="2400" dirty="0" err="1">
                <a:solidFill>
                  <a:srgbClr val="4285F5"/>
                </a:solidFill>
              </a:rPr>
              <a:t>TiDB</a:t>
            </a:r>
            <a:r>
              <a:rPr lang="en-US" sz="2400" dirty="0">
                <a:solidFill>
                  <a:srgbClr val="4285F5"/>
                </a:solidFill>
              </a:rPr>
              <a:t> Cloud</a:t>
            </a:r>
          </a:p>
        </p:txBody>
      </p:sp>
    </p:spTree>
    <p:extLst>
      <p:ext uri="{BB962C8B-B14F-4D97-AF65-F5344CB8AC3E}">
        <p14:creationId xmlns:p14="http://schemas.microsoft.com/office/powerpoint/2010/main" val="3078930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7"/>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 name="Google Shape;426;p47"/>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TiSpark</a:t>
            </a:r>
            <a:r>
              <a:rPr lang="en" sz="2400" dirty="0"/>
              <a:t> – in-memory analytics is </a:t>
            </a:r>
            <a:r>
              <a:rPr lang="en" sz="2400" strike="sngStrike" dirty="0"/>
              <a:t>a must-have</a:t>
            </a:r>
            <a:endParaRPr sz="2400" strike="sngStrike" dirty="0"/>
          </a:p>
        </p:txBody>
      </p:sp>
      <p:sp>
        <p:nvSpPr>
          <p:cNvPr id="427" name="Google Shape;427;p47"/>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400"/>
              <a:t>|</a:t>
            </a:r>
            <a:fld id="{00000000-1234-1234-1234-123412341234}" type="slidenum">
              <a:rPr lang="en" sz="1400"/>
              <a:t>36</a:t>
            </a:fld>
            <a:endParaRPr sz="1400"/>
          </a:p>
        </p:txBody>
      </p:sp>
      <p:sp>
        <p:nvSpPr>
          <p:cNvPr id="428" name="Google Shape;428;p47"/>
          <p:cNvSpPr/>
          <p:nvPr/>
        </p:nvSpPr>
        <p:spPr>
          <a:xfrm>
            <a:off x="2785165" y="680428"/>
            <a:ext cx="2730650" cy="780068"/>
          </a:xfrm>
          <a:prstGeom prst="roundRect">
            <a:avLst>
              <a:gd name="adj" fmla="val 16667"/>
            </a:avLst>
          </a:prstGeom>
          <a:solidFill>
            <a:schemeClr val="lt1"/>
          </a:solidFill>
          <a:ln w="28575" cap="flat" cmpd="sng">
            <a:solidFill>
              <a:schemeClr val="dk1"/>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 Driver Cluster</a:t>
            </a:r>
            <a:endParaRPr/>
          </a:p>
        </p:txBody>
      </p:sp>
      <p:sp>
        <p:nvSpPr>
          <p:cNvPr id="429" name="Google Shape;429;p47"/>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Application</a:t>
            </a:r>
            <a:endParaRPr/>
          </a:p>
        </p:txBody>
      </p:sp>
      <p:sp>
        <p:nvSpPr>
          <p:cNvPr id="431" name="Google Shape;431;p47"/>
          <p:cNvSpPr/>
          <p:nvPr/>
        </p:nvSpPr>
        <p:spPr>
          <a:xfrm>
            <a:off x="8509056" y="2169029"/>
            <a:ext cx="333194"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txBox="1"/>
          <p:nvPr/>
        </p:nvSpPr>
        <p:spPr>
          <a:xfrm rot="5400000">
            <a:off x="7280954" y="3429652"/>
            <a:ext cx="2789387" cy="3006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SQL</a:t>
            </a:r>
            <a:endParaRPr/>
          </a:p>
        </p:txBody>
      </p:sp>
      <p:sp>
        <p:nvSpPr>
          <p:cNvPr id="433" name="Google Shape;433;p47"/>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Cluster</a:t>
            </a:r>
            <a:endParaRPr/>
          </a:p>
        </p:txBody>
      </p:sp>
      <p:sp>
        <p:nvSpPr>
          <p:cNvPr id="434" name="Google Shape;434;p47"/>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Storage Cluster</a:t>
            </a:r>
            <a:endParaRPr/>
          </a:p>
        </p:txBody>
      </p:sp>
      <p:sp>
        <p:nvSpPr>
          <p:cNvPr id="435" name="Google Shape;435;p47"/>
          <p:cNvSpPr/>
          <p:nvPr/>
        </p:nvSpPr>
        <p:spPr>
          <a:xfrm>
            <a:off x="6019660" y="2159658"/>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TiSpark</a:t>
            </a:r>
            <a:endParaRPr sz="1400" b="0" i="0" u="none" strike="noStrike" cap="none">
              <a:solidFill>
                <a:schemeClr val="dk1"/>
              </a:solidFill>
              <a:latin typeface="Arial"/>
              <a:ea typeface="Arial"/>
              <a:cs typeface="Arial"/>
              <a:sym typeface="Arial"/>
            </a:endParaRPr>
          </a:p>
        </p:txBody>
      </p:sp>
      <p:sp>
        <p:nvSpPr>
          <p:cNvPr id="436" name="Google Shape;436;p47"/>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37" name="Google Shape;437;p47"/>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38" name="Google Shape;438;p47"/>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39" name="Google Shape;439;p47"/>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40" name="Google Shape;440;p47"/>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41" name="Google Shape;441;p47"/>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442" name="Google Shape;442;p47"/>
          <p:cNvSpPr/>
          <p:nvPr/>
        </p:nvSpPr>
        <p:spPr>
          <a:xfrm>
            <a:off x="3728431" y="3542563"/>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443" name="Google Shape;443;p47"/>
          <p:cNvSpPr/>
          <p:nvPr/>
        </p:nvSpPr>
        <p:spPr>
          <a:xfrm>
            <a:off x="3732512" y="3969009"/>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444" name="Google Shape;444;p47"/>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5" name="Google Shape;445;p47"/>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6" name="Google Shape;446;p47"/>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7" name="Google Shape;447;p47"/>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67" b="0" i="0" u="none" strike="noStrike" cap="none">
                <a:solidFill>
                  <a:schemeClr val="dk1"/>
                </a:solidFill>
                <a:latin typeface="Arial"/>
                <a:ea typeface="Arial"/>
                <a:cs typeface="Arial"/>
                <a:sym typeface="Arial"/>
              </a:rPr>
              <a:t>TiDB</a:t>
            </a:r>
            <a:endParaRPr sz="1867" b="0" i="0" u="none" strike="noStrike" cap="none">
              <a:solidFill>
                <a:schemeClr val="dk1"/>
              </a:solidFill>
              <a:latin typeface="Arial"/>
              <a:ea typeface="Arial"/>
              <a:cs typeface="Arial"/>
              <a:sym typeface="Arial"/>
            </a:endParaRPr>
          </a:p>
        </p:txBody>
      </p:sp>
      <p:sp>
        <p:nvSpPr>
          <p:cNvPr id="448" name="Google Shape;448;p47"/>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449" name="Google Shape;449;p47"/>
          <p:cNvSpPr txBox="1"/>
          <p:nvPr/>
        </p:nvSpPr>
        <p:spPr>
          <a:xfrm>
            <a:off x="1681700" y="3983923"/>
            <a:ext cx="64922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0" i="0" u="none" strike="noStrike" cap="none">
                <a:solidFill>
                  <a:srgbClr val="000000"/>
                </a:solidFill>
                <a:latin typeface="Arial"/>
                <a:ea typeface="Arial"/>
                <a:cs typeface="Arial"/>
                <a:sym typeface="Arial"/>
              </a:rPr>
              <a:t>. . .</a:t>
            </a:r>
            <a:endParaRPr/>
          </a:p>
        </p:txBody>
      </p:sp>
      <p:sp>
        <p:nvSpPr>
          <p:cNvPr id="450" name="Google Shape;450;p47"/>
          <p:cNvSpPr txBox="1"/>
          <p:nvPr/>
        </p:nvSpPr>
        <p:spPr>
          <a:xfrm>
            <a:off x="6541531" y="3985366"/>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451" name="Google Shape;451;p47"/>
          <p:cNvSpPr/>
          <p:nvPr/>
        </p:nvSpPr>
        <p:spPr>
          <a:xfrm>
            <a:off x="6122934" y="2743582"/>
            <a:ext cx="1486420" cy="1868954"/>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Cluster</a:t>
            </a:r>
            <a:endParaRPr/>
          </a:p>
        </p:txBody>
      </p:sp>
      <p:sp>
        <p:nvSpPr>
          <p:cNvPr id="452" name="Google Shape;452;p47"/>
          <p:cNvSpPr/>
          <p:nvPr/>
        </p:nvSpPr>
        <p:spPr>
          <a:xfrm>
            <a:off x="6246825" y="2865913"/>
            <a:ext cx="1223683"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Worker</a:t>
            </a:r>
            <a:endParaRPr/>
          </a:p>
        </p:txBody>
      </p:sp>
      <p:sp>
        <p:nvSpPr>
          <p:cNvPr id="453" name="Google Shape;453;p47"/>
          <p:cNvSpPr/>
          <p:nvPr/>
        </p:nvSpPr>
        <p:spPr>
          <a:xfrm>
            <a:off x="6246824" y="3659587"/>
            <a:ext cx="1223683"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Worker</a:t>
            </a:r>
            <a:endParaRPr/>
          </a:p>
        </p:txBody>
      </p:sp>
      <p:sp>
        <p:nvSpPr>
          <p:cNvPr id="454" name="Google Shape;454;p47"/>
          <p:cNvSpPr/>
          <p:nvPr/>
        </p:nvSpPr>
        <p:spPr>
          <a:xfrm>
            <a:off x="6246824" y="3260706"/>
            <a:ext cx="1223683" cy="317492"/>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Worker</a:t>
            </a:r>
            <a:endParaRPr/>
          </a:p>
        </p:txBody>
      </p:sp>
      <p:sp>
        <p:nvSpPr>
          <p:cNvPr id="455" name="Google Shape;455;p47"/>
          <p:cNvSpPr/>
          <p:nvPr/>
        </p:nvSpPr>
        <p:spPr>
          <a:xfrm>
            <a:off x="6246826" y="2270521"/>
            <a:ext cx="1223681" cy="365533"/>
          </a:xfrm>
          <a:prstGeom prst="roundRect">
            <a:avLst>
              <a:gd name="adj" fmla="val 16667"/>
            </a:avLst>
          </a:prstGeom>
          <a:solidFill>
            <a:srgbClr val="643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Spark Driver</a:t>
            </a:r>
            <a:endParaRPr/>
          </a:p>
        </p:txBody>
      </p:sp>
      <p:sp>
        <p:nvSpPr>
          <p:cNvPr id="456" name="Google Shape;456;p47"/>
          <p:cNvSpPr txBox="1"/>
          <p:nvPr/>
        </p:nvSpPr>
        <p:spPr>
          <a:xfrm>
            <a:off x="6534052" y="3907568"/>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457" name="Google Shape;457;p47"/>
          <p:cNvSpPr/>
          <p:nvPr/>
        </p:nvSpPr>
        <p:spPr>
          <a:xfrm>
            <a:off x="3019260"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458" name="Google Shape;458;p47"/>
          <p:cNvSpPr/>
          <p:nvPr/>
        </p:nvSpPr>
        <p:spPr>
          <a:xfrm>
            <a:off x="3853940" y="744476"/>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459" name="Google Shape;459;p47"/>
          <p:cNvSpPr/>
          <p:nvPr/>
        </p:nvSpPr>
        <p:spPr>
          <a:xfrm>
            <a:off x="4639056"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cxnSp>
        <p:nvCxnSpPr>
          <p:cNvPr id="460" name="Google Shape;460;p47"/>
          <p:cNvCxnSpPr>
            <a:stCxn id="428" idx="3"/>
            <a:endCxn id="435" idx="0"/>
          </p:cNvCxnSpPr>
          <p:nvPr/>
        </p:nvCxnSpPr>
        <p:spPr>
          <a:xfrm>
            <a:off x="5515815" y="1070462"/>
            <a:ext cx="1350300" cy="1089300"/>
          </a:xfrm>
          <a:prstGeom prst="bentConnector2">
            <a:avLst/>
          </a:prstGeom>
          <a:noFill/>
          <a:ln w="25400" cap="flat" cmpd="sng">
            <a:solidFill>
              <a:schemeClr val="dk1"/>
            </a:solidFill>
            <a:prstDash val="solid"/>
            <a:round/>
            <a:headEnd type="triangle" w="med" len="med"/>
            <a:tailEnd type="triangle" w="med" len="med"/>
          </a:ln>
        </p:spPr>
      </p:cxnSp>
      <p:cxnSp>
        <p:nvCxnSpPr>
          <p:cNvPr id="461" name="Google Shape;461;p47"/>
          <p:cNvCxnSpPr>
            <a:stCxn id="428" idx="1"/>
            <a:endCxn id="433" idx="0"/>
          </p:cNvCxnSpPr>
          <p:nvPr/>
        </p:nvCxnSpPr>
        <p:spPr>
          <a:xfrm flipH="1">
            <a:off x="1993765" y="1070462"/>
            <a:ext cx="791400" cy="1089300"/>
          </a:xfrm>
          <a:prstGeom prst="bentConnector2">
            <a:avLst/>
          </a:prstGeom>
          <a:noFill/>
          <a:ln w="25400" cap="flat" cmpd="sng">
            <a:solidFill>
              <a:schemeClr val="dk1"/>
            </a:solidFill>
            <a:prstDash val="solid"/>
            <a:round/>
            <a:headEnd type="triangle" w="med" len="med"/>
            <a:tailEnd type="triangle" w="med" len="med"/>
          </a:ln>
        </p:spPr>
      </p:cxnSp>
      <p:cxnSp>
        <p:nvCxnSpPr>
          <p:cNvPr id="462" name="Google Shape;462;p47"/>
          <p:cNvCxnSpPr>
            <a:stCxn id="428" idx="2"/>
            <a:endCxn id="434" idx="0"/>
          </p:cNvCxnSpPr>
          <p:nvPr/>
        </p:nvCxnSpPr>
        <p:spPr>
          <a:xfrm rot="-5400000" flipH="1">
            <a:off x="3795890" y="1815096"/>
            <a:ext cx="710100" cy="900"/>
          </a:xfrm>
          <a:prstGeom prst="bentConnector3">
            <a:avLst>
              <a:gd name="adj1" fmla="val 50000"/>
            </a:avLst>
          </a:prstGeom>
          <a:noFill/>
          <a:ln w="25400" cap="flat" cmpd="sng">
            <a:solidFill>
              <a:schemeClr val="dk1"/>
            </a:solidFill>
            <a:prstDash val="solid"/>
            <a:round/>
            <a:headEnd type="triangle" w="med" len="med"/>
            <a:tailEnd type="triangle" w="med" len="med"/>
          </a:ln>
        </p:spPr>
      </p:cxnSp>
      <p:cxnSp>
        <p:nvCxnSpPr>
          <p:cNvPr id="463" name="Google Shape;463;p47"/>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4" name="Google Shape;464;p47"/>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5" name="Google Shape;465;p47"/>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6" name="Google Shape;466;p47"/>
          <p:cNvCxnSpPr/>
          <p:nvPr/>
        </p:nvCxnSpPr>
        <p:spPr>
          <a:xfrm>
            <a:off x="7742968" y="285989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7" name="Google Shape;467;p47"/>
          <p:cNvCxnSpPr/>
          <p:nvPr/>
        </p:nvCxnSpPr>
        <p:spPr>
          <a:xfrm>
            <a:off x="7742968" y="3407335"/>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8" name="Google Shape;468;p47"/>
          <p:cNvCxnSpPr/>
          <p:nvPr/>
        </p:nvCxnSpPr>
        <p:spPr>
          <a:xfrm>
            <a:off x="7742968" y="3954774"/>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469" name="Google Shape;469;p47"/>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470" name="Google Shape;470;p47"/>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471" name="Google Shape;471;p47"/>
          <p:cNvCxnSpPr/>
          <p:nvPr/>
        </p:nvCxnSpPr>
        <p:spPr>
          <a:xfrm>
            <a:off x="5129784" y="3092389"/>
            <a:ext cx="743572" cy="0"/>
          </a:xfrm>
          <a:prstGeom prst="straightConnector1">
            <a:avLst/>
          </a:prstGeom>
          <a:noFill/>
          <a:ln w="25400" cap="flat" cmpd="sng">
            <a:solidFill>
              <a:schemeClr val="dk1"/>
            </a:solidFill>
            <a:prstDash val="solid"/>
            <a:round/>
            <a:headEnd type="triangle" w="med" len="med"/>
            <a:tailEnd type="triangle" w="med" len="med"/>
          </a:ln>
        </p:spPr>
      </p:cxnSp>
      <p:cxnSp>
        <p:nvCxnSpPr>
          <p:cNvPr id="472" name="Google Shape;472;p47"/>
          <p:cNvCxnSpPr/>
          <p:nvPr/>
        </p:nvCxnSpPr>
        <p:spPr>
          <a:xfrm>
            <a:off x="5129784" y="3639828"/>
            <a:ext cx="743572" cy="0"/>
          </a:xfrm>
          <a:prstGeom prst="straightConnector1">
            <a:avLst/>
          </a:prstGeom>
          <a:noFill/>
          <a:ln w="25400" cap="flat" cmpd="sng">
            <a:solidFill>
              <a:schemeClr val="dk1"/>
            </a:solidFill>
            <a:prstDash val="solid"/>
            <a:round/>
            <a:headEnd type="triangle" w="med" len="med"/>
            <a:tailEnd type="triangle" w="med" len="med"/>
          </a:ln>
        </p:spPr>
      </p:cxnSp>
      <p:sp>
        <p:nvSpPr>
          <p:cNvPr id="473" name="Google Shape;473;p47"/>
          <p:cNvSpPr txBox="1"/>
          <p:nvPr/>
        </p:nvSpPr>
        <p:spPr>
          <a:xfrm>
            <a:off x="171839" y="1559917"/>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474" name="Google Shape;474;p47"/>
          <p:cNvSpPr txBox="1"/>
          <p:nvPr/>
        </p:nvSpPr>
        <p:spPr>
          <a:xfrm>
            <a:off x="6866144" y="1559918"/>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475" name="Google Shape;475;p47"/>
          <p:cNvSpPr txBox="1"/>
          <p:nvPr/>
        </p:nvSpPr>
        <p:spPr>
          <a:xfrm>
            <a:off x="4365626" y="1559917"/>
            <a:ext cx="937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Metadata</a:t>
            </a:r>
            <a:endParaRPr/>
          </a:p>
        </p:txBody>
      </p:sp>
      <p:sp>
        <p:nvSpPr>
          <p:cNvPr id="476" name="Google Shape;476;p47"/>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477" name="Google Shape;477;p47"/>
          <p:cNvSpPr txBox="1"/>
          <p:nvPr/>
        </p:nvSpPr>
        <p:spPr>
          <a:xfrm>
            <a:off x="5099443" y="2572520"/>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478" name="Google Shape;478;p47"/>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479" name="Google Shape;479;p47"/>
          <p:cNvSpPr txBox="1"/>
          <p:nvPr/>
        </p:nvSpPr>
        <p:spPr>
          <a:xfrm>
            <a:off x="5134257"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480" name="Google Shape;480;p47"/>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81" name="Google Shape;481;p47"/>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82" name="Google Shape;482;p47"/>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483" name="Google Shape;483;p47"/>
          <p:cNvSpPr/>
          <p:nvPr/>
        </p:nvSpPr>
        <p:spPr>
          <a:xfrm>
            <a:off x="5917425" y="1904129"/>
            <a:ext cx="3130774" cy="3163115"/>
          </a:xfrm>
          <a:prstGeom prst="rect">
            <a:avLst/>
          </a:prstGeom>
          <a:noFill/>
          <a:ln w="38100" cap="flat" cmpd="sng">
            <a:solidFill>
              <a:srgbClr val="6438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47"/>
          <p:cNvSpPr/>
          <p:nvPr/>
        </p:nvSpPr>
        <p:spPr>
          <a:xfrm>
            <a:off x="196537" y="1871303"/>
            <a:ext cx="3240713" cy="3189829"/>
          </a:xfrm>
          <a:prstGeom prst="rect">
            <a:avLst/>
          </a:prstGeom>
          <a:solidFill>
            <a:srgbClr val="6438C9"/>
          </a:solidFill>
          <a:ln w="25400" cap="flat" cmpd="sng">
            <a:solidFill>
              <a:srgbClr val="6438C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1" i="0" u="none" strike="noStrike" cap="none">
                <a:solidFill>
                  <a:schemeClr val="lt1"/>
                </a:solidFill>
                <a:latin typeface="Arial"/>
                <a:ea typeface="Arial"/>
                <a:cs typeface="Arial"/>
                <a:sym typeface="Arial"/>
              </a:rPr>
              <a:t>TiSpark Query Library:</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Runs Apache Spark SQL on TiKV</a:t>
            </a:r>
            <a:endParaRPr sz="1400" b="1" i="0" u="none" strike="noStrike" cap="none">
              <a:solidFill>
                <a:schemeClr val="lt1"/>
              </a:solidFill>
              <a:latin typeface="Arial"/>
              <a:ea typeface="Arial"/>
              <a:cs typeface="Arial"/>
              <a:sym typeface="Arial"/>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Integrates with Spark Catalyst engine.</a:t>
            </a:r>
            <a:endParaRPr/>
          </a:p>
          <a:p>
            <a:pPr marL="285743" marR="0" lvl="0" indent="-285743" algn="l" rtl="0">
              <a:lnSpc>
                <a:spcPct val="100000"/>
              </a:lnSpc>
              <a:spcBef>
                <a:spcPts val="0"/>
              </a:spcBef>
              <a:spcAft>
                <a:spcPts val="0"/>
              </a:spcAft>
              <a:buClr>
                <a:schemeClr val="lt1"/>
              </a:buClr>
              <a:buSzPts val="1400"/>
              <a:buFont typeface="Arial"/>
              <a:buChar char="•"/>
            </a:pPr>
            <a:r>
              <a:rPr lang="en" sz="1400" b="1" i="0" u="none" strike="noStrike" cap="none">
                <a:solidFill>
                  <a:schemeClr val="lt1"/>
                </a:solidFill>
                <a:latin typeface="Arial"/>
                <a:ea typeface="Arial"/>
                <a:cs typeface="Arial"/>
                <a:sym typeface="Arial"/>
              </a:rPr>
              <a:t>Supports distributed writes to TiKV.</a:t>
            </a:r>
            <a:endParaRPr/>
          </a:p>
        </p:txBody>
      </p:sp>
      <p:sp>
        <p:nvSpPr>
          <p:cNvPr id="2" name="Rectangle 1">
            <a:extLst>
              <a:ext uri="{FF2B5EF4-FFF2-40B4-BE49-F238E27FC236}">
                <a16:creationId xmlns:a16="http://schemas.microsoft.com/office/drawing/2014/main" id="{1678FE1F-B072-47BD-F7FC-F27D010F1DF0}"/>
              </a:ext>
            </a:extLst>
          </p:cNvPr>
          <p:cNvSpPr/>
          <p:nvPr/>
        </p:nvSpPr>
        <p:spPr>
          <a:xfrm>
            <a:off x="185698" y="524794"/>
            <a:ext cx="8775422" cy="4618706"/>
          </a:xfrm>
          <a:prstGeom prst="rect">
            <a:avLst/>
          </a:prstGeom>
          <a:solidFill>
            <a:schemeClr val="bg1">
              <a:alpha val="669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6F5AF97A-6658-11A3-43DA-E4E07CD01341}"/>
              </a:ext>
            </a:extLst>
          </p:cNvPr>
          <p:cNvSpPr/>
          <p:nvPr/>
        </p:nvSpPr>
        <p:spPr>
          <a:xfrm>
            <a:off x="1819656" y="1867694"/>
            <a:ext cx="5513832" cy="1581696"/>
          </a:xfrm>
          <a:prstGeom prst="roundRect">
            <a:avLst/>
          </a:prstGeom>
          <a:solidFill>
            <a:srgbClr val="428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bg1"/>
                </a:solidFill>
              </a:rPr>
              <a:t>Akshully</a:t>
            </a:r>
            <a:r>
              <a:rPr lang="en-US" sz="2400" dirty="0">
                <a:solidFill>
                  <a:schemeClr val="bg1"/>
                </a:solidFill>
              </a:rPr>
              <a:t>, optional on self-hosted…</a:t>
            </a:r>
          </a:p>
          <a:p>
            <a:pPr algn="ctr"/>
            <a:r>
              <a:rPr lang="en-US" sz="2400" dirty="0">
                <a:solidFill>
                  <a:schemeClr val="bg1"/>
                </a:solidFill>
              </a:rPr>
              <a:t>and…</a:t>
            </a:r>
            <a:br>
              <a:rPr lang="en-US" sz="2400" dirty="0">
                <a:solidFill>
                  <a:schemeClr val="bg1"/>
                </a:solidFill>
              </a:rPr>
            </a:br>
            <a:r>
              <a:rPr lang="en-US" sz="2400" b="1" dirty="0">
                <a:solidFill>
                  <a:srgbClr val="FFFF00"/>
                </a:solidFill>
              </a:rPr>
              <a:t>Not available on </a:t>
            </a:r>
            <a:r>
              <a:rPr lang="en-US" sz="2400" b="1" dirty="0" err="1">
                <a:solidFill>
                  <a:srgbClr val="FFFF00"/>
                </a:solidFill>
              </a:rPr>
              <a:t>TiDB</a:t>
            </a:r>
            <a:r>
              <a:rPr lang="en-US" sz="2400" b="1" dirty="0">
                <a:solidFill>
                  <a:srgbClr val="FFFF00"/>
                </a:solidFill>
              </a:rPr>
              <a:t> Cloud</a:t>
            </a:r>
          </a:p>
        </p:txBody>
      </p:sp>
    </p:spTree>
    <p:extLst>
      <p:ext uri="{BB962C8B-B14F-4D97-AF65-F5344CB8AC3E}">
        <p14:creationId xmlns:p14="http://schemas.microsoft.com/office/powerpoint/2010/main" val="292140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8"/>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a:t>A User App Connects to </a:t>
            </a:r>
            <a:r>
              <a:rPr lang="en" sz="2400" dirty="0" err="1"/>
              <a:t>TiDB</a:t>
            </a:r>
            <a:endParaRPr sz="2400" dirty="0"/>
          </a:p>
        </p:txBody>
      </p:sp>
      <p:sp>
        <p:nvSpPr>
          <p:cNvPr id="491" name="Google Shape;491;p48"/>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400"/>
              <a:t>|</a:t>
            </a:r>
            <a:fld id="{00000000-1234-1234-1234-123412341234}" type="slidenum">
              <a:rPr lang="en" sz="1400"/>
              <a:t>37</a:t>
            </a:fld>
            <a:endParaRPr sz="1400"/>
          </a:p>
        </p:txBody>
      </p:sp>
      <p:sp>
        <p:nvSpPr>
          <p:cNvPr id="492" name="Google Shape;492;p48"/>
          <p:cNvSpPr/>
          <p:nvPr/>
        </p:nvSpPr>
        <p:spPr>
          <a:xfrm>
            <a:off x="2785165" y="680428"/>
            <a:ext cx="2730650" cy="780068"/>
          </a:xfrm>
          <a:prstGeom prst="roundRect">
            <a:avLst>
              <a:gd name="adj" fmla="val 16667"/>
            </a:avLst>
          </a:prstGeom>
          <a:solidFill>
            <a:schemeClr val="lt1"/>
          </a:solidFill>
          <a:ln w="28575" cap="flat" cmpd="sng">
            <a:solidFill>
              <a:schemeClr val="dk1"/>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 Driver Cluster</a:t>
            </a:r>
            <a:endParaRPr/>
          </a:p>
        </p:txBody>
      </p:sp>
      <p:sp>
        <p:nvSpPr>
          <p:cNvPr id="493" name="Google Shape;493;p48"/>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495" name="Google Shape;495;p48"/>
          <p:cNvSpPr/>
          <p:nvPr/>
        </p:nvSpPr>
        <p:spPr>
          <a:xfrm>
            <a:off x="8509056" y="2169029"/>
            <a:ext cx="333194"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txBox="1"/>
          <p:nvPr/>
        </p:nvSpPr>
        <p:spPr>
          <a:xfrm rot="5400000">
            <a:off x="7280954" y="3429652"/>
            <a:ext cx="2789387" cy="3006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SQL</a:t>
            </a:r>
            <a:endParaRPr/>
          </a:p>
        </p:txBody>
      </p:sp>
      <p:sp>
        <p:nvSpPr>
          <p:cNvPr id="497" name="Google Shape;497;p48"/>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498" name="Google Shape;498;p48"/>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Storage Cluster</a:t>
            </a:r>
            <a:endParaRPr/>
          </a:p>
        </p:txBody>
      </p:sp>
      <p:sp>
        <p:nvSpPr>
          <p:cNvPr id="499" name="Google Shape;499;p48"/>
          <p:cNvSpPr/>
          <p:nvPr/>
        </p:nvSpPr>
        <p:spPr>
          <a:xfrm>
            <a:off x="6019660" y="2159658"/>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TiSpark</a:t>
            </a:r>
            <a:endParaRPr sz="1400" b="0" i="0" u="none" strike="noStrike" cap="none">
              <a:solidFill>
                <a:schemeClr val="dk1"/>
              </a:solidFill>
              <a:latin typeface="Arial"/>
              <a:ea typeface="Arial"/>
              <a:cs typeface="Arial"/>
              <a:sym typeface="Arial"/>
            </a:endParaRPr>
          </a:p>
        </p:txBody>
      </p:sp>
      <p:sp>
        <p:nvSpPr>
          <p:cNvPr id="500" name="Google Shape;500;p48"/>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1" name="Google Shape;501;p48"/>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2" name="Google Shape;502;p48"/>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3" name="Google Shape;503;p48"/>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4" name="Google Shape;504;p48"/>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5" name="Google Shape;505;p48"/>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6" name="Google Shape;506;p48"/>
          <p:cNvSpPr/>
          <p:nvPr/>
        </p:nvSpPr>
        <p:spPr>
          <a:xfrm>
            <a:off x="3728431" y="3542563"/>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7" name="Google Shape;507;p48"/>
          <p:cNvSpPr/>
          <p:nvPr/>
        </p:nvSpPr>
        <p:spPr>
          <a:xfrm>
            <a:off x="3732512" y="3969009"/>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8" name="Google Shape;508;p48"/>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09" name="Google Shape;509;p48"/>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0" name="Google Shape;510;p48"/>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1" name="Google Shape;511;p48"/>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2" name="Google Shape;512;p48"/>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3" name="Google Shape;513;p48"/>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4" name="Google Shape;514;p48"/>
          <p:cNvSpPr txBox="1"/>
          <p:nvPr/>
        </p:nvSpPr>
        <p:spPr>
          <a:xfrm>
            <a:off x="6541531" y="3985366"/>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5" name="Google Shape;515;p48"/>
          <p:cNvSpPr/>
          <p:nvPr/>
        </p:nvSpPr>
        <p:spPr>
          <a:xfrm>
            <a:off x="6122934" y="2743582"/>
            <a:ext cx="1486420" cy="1868954"/>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Cluster</a:t>
            </a:r>
            <a:endParaRPr/>
          </a:p>
        </p:txBody>
      </p:sp>
      <p:sp>
        <p:nvSpPr>
          <p:cNvPr id="516" name="Google Shape;516;p48"/>
          <p:cNvSpPr/>
          <p:nvPr/>
        </p:nvSpPr>
        <p:spPr>
          <a:xfrm>
            <a:off x="6246825" y="2865913"/>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7" name="Google Shape;517;p48"/>
          <p:cNvSpPr/>
          <p:nvPr/>
        </p:nvSpPr>
        <p:spPr>
          <a:xfrm>
            <a:off x="6246824" y="3659587"/>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8" name="Google Shape;518;p48"/>
          <p:cNvSpPr/>
          <p:nvPr/>
        </p:nvSpPr>
        <p:spPr>
          <a:xfrm>
            <a:off x="6246824" y="3260706"/>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9" name="Google Shape;519;p48"/>
          <p:cNvSpPr/>
          <p:nvPr/>
        </p:nvSpPr>
        <p:spPr>
          <a:xfrm>
            <a:off x="6246826" y="2270521"/>
            <a:ext cx="1223681" cy="365533"/>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Driver</a:t>
            </a:r>
            <a:endParaRPr/>
          </a:p>
        </p:txBody>
      </p:sp>
      <p:sp>
        <p:nvSpPr>
          <p:cNvPr id="520" name="Google Shape;520;p48"/>
          <p:cNvSpPr txBox="1"/>
          <p:nvPr/>
        </p:nvSpPr>
        <p:spPr>
          <a:xfrm>
            <a:off x="6534052" y="3907568"/>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21" name="Google Shape;521;p48"/>
          <p:cNvSpPr/>
          <p:nvPr/>
        </p:nvSpPr>
        <p:spPr>
          <a:xfrm>
            <a:off x="3019260"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2" name="Google Shape;522;p48"/>
          <p:cNvSpPr/>
          <p:nvPr/>
        </p:nvSpPr>
        <p:spPr>
          <a:xfrm>
            <a:off x="3853940" y="744476"/>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3" name="Google Shape;523;p48"/>
          <p:cNvSpPr/>
          <p:nvPr/>
        </p:nvSpPr>
        <p:spPr>
          <a:xfrm>
            <a:off x="4639056"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cxnSp>
        <p:nvCxnSpPr>
          <p:cNvPr id="524" name="Google Shape;524;p48"/>
          <p:cNvCxnSpPr>
            <a:stCxn id="492" idx="3"/>
            <a:endCxn id="499" idx="0"/>
          </p:cNvCxnSpPr>
          <p:nvPr/>
        </p:nvCxnSpPr>
        <p:spPr>
          <a:xfrm>
            <a:off x="5515815" y="1070462"/>
            <a:ext cx="13503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5" name="Google Shape;525;p48"/>
          <p:cNvCxnSpPr>
            <a:stCxn id="492" idx="1"/>
            <a:endCxn id="497" idx="0"/>
          </p:cNvCxnSpPr>
          <p:nvPr/>
        </p:nvCxnSpPr>
        <p:spPr>
          <a:xfrm flipH="1">
            <a:off x="1993765" y="1070462"/>
            <a:ext cx="7914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6" name="Google Shape;526;p48"/>
          <p:cNvCxnSpPr>
            <a:stCxn id="492" idx="2"/>
            <a:endCxn id="498" idx="0"/>
          </p:cNvCxnSpPr>
          <p:nvPr/>
        </p:nvCxnSpPr>
        <p:spPr>
          <a:xfrm rot="-5400000" flipH="1">
            <a:off x="3795890" y="1815096"/>
            <a:ext cx="710100" cy="900"/>
          </a:xfrm>
          <a:prstGeom prst="bentConnector3">
            <a:avLst>
              <a:gd name="adj1" fmla="val 50000"/>
            </a:avLst>
          </a:prstGeom>
          <a:noFill/>
          <a:ln w="25400" cap="flat" cmpd="sng">
            <a:solidFill>
              <a:schemeClr val="dk1"/>
            </a:solidFill>
            <a:prstDash val="solid"/>
            <a:round/>
            <a:headEnd type="triangle" w="med" len="med"/>
            <a:tailEnd type="triangle" w="med" len="med"/>
          </a:ln>
        </p:spPr>
      </p:cxnSp>
      <p:cxnSp>
        <p:nvCxnSpPr>
          <p:cNvPr id="527" name="Google Shape;527;p48"/>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8" name="Google Shape;528;p48"/>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9" name="Google Shape;529;p48"/>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0" name="Google Shape;530;p48"/>
          <p:cNvCxnSpPr/>
          <p:nvPr/>
        </p:nvCxnSpPr>
        <p:spPr>
          <a:xfrm>
            <a:off x="7742968" y="285989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1" name="Google Shape;531;p48"/>
          <p:cNvCxnSpPr/>
          <p:nvPr/>
        </p:nvCxnSpPr>
        <p:spPr>
          <a:xfrm>
            <a:off x="7742968" y="3407335"/>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2" name="Google Shape;532;p48"/>
          <p:cNvCxnSpPr/>
          <p:nvPr/>
        </p:nvCxnSpPr>
        <p:spPr>
          <a:xfrm>
            <a:off x="7742968" y="3954774"/>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3" name="Google Shape;533;p48"/>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4" name="Google Shape;534;p48"/>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5" name="Google Shape;535;p48"/>
          <p:cNvCxnSpPr/>
          <p:nvPr/>
        </p:nvCxnSpPr>
        <p:spPr>
          <a:xfrm>
            <a:off x="5129784" y="3092389"/>
            <a:ext cx="743572" cy="0"/>
          </a:xfrm>
          <a:prstGeom prst="straightConnector1">
            <a:avLst/>
          </a:prstGeom>
          <a:noFill/>
          <a:ln w="25400" cap="flat" cmpd="sng">
            <a:solidFill>
              <a:schemeClr val="dk1"/>
            </a:solidFill>
            <a:prstDash val="solid"/>
            <a:round/>
            <a:headEnd type="triangle" w="med" len="med"/>
            <a:tailEnd type="triangle" w="med" len="med"/>
          </a:ln>
        </p:spPr>
      </p:cxnSp>
      <p:cxnSp>
        <p:nvCxnSpPr>
          <p:cNvPr id="536" name="Google Shape;536;p48"/>
          <p:cNvCxnSpPr/>
          <p:nvPr/>
        </p:nvCxnSpPr>
        <p:spPr>
          <a:xfrm>
            <a:off x="5129784" y="3639828"/>
            <a:ext cx="743572" cy="0"/>
          </a:xfrm>
          <a:prstGeom prst="straightConnector1">
            <a:avLst/>
          </a:prstGeom>
          <a:noFill/>
          <a:ln w="25400" cap="flat" cmpd="sng">
            <a:solidFill>
              <a:schemeClr val="dk1"/>
            </a:solidFill>
            <a:prstDash val="solid"/>
            <a:round/>
            <a:headEnd type="triangle" w="med" len="med"/>
            <a:tailEnd type="triangle" w="med" len="med"/>
          </a:ln>
        </p:spPr>
      </p:cxnSp>
      <p:sp>
        <p:nvSpPr>
          <p:cNvPr id="537" name="Google Shape;537;p48"/>
          <p:cNvSpPr txBox="1"/>
          <p:nvPr/>
        </p:nvSpPr>
        <p:spPr>
          <a:xfrm>
            <a:off x="171839" y="1559917"/>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8" name="Google Shape;538;p48"/>
          <p:cNvSpPr txBox="1"/>
          <p:nvPr/>
        </p:nvSpPr>
        <p:spPr>
          <a:xfrm>
            <a:off x="6866144" y="1559918"/>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9" name="Google Shape;539;p48"/>
          <p:cNvSpPr txBox="1"/>
          <p:nvPr/>
        </p:nvSpPr>
        <p:spPr>
          <a:xfrm>
            <a:off x="4365626" y="1559917"/>
            <a:ext cx="937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Metadata</a:t>
            </a:r>
            <a:endParaRPr/>
          </a:p>
        </p:txBody>
      </p:sp>
      <p:sp>
        <p:nvSpPr>
          <p:cNvPr id="540" name="Google Shape;540;p48"/>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1" name="Google Shape;541;p48"/>
          <p:cNvSpPr txBox="1"/>
          <p:nvPr/>
        </p:nvSpPr>
        <p:spPr>
          <a:xfrm>
            <a:off x="5099443" y="2572520"/>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2" name="Google Shape;542;p48"/>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3" name="Google Shape;543;p48"/>
          <p:cNvSpPr txBox="1"/>
          <p:nvPr/>
        </p:nvSpPr>
        <p:spPr>
          <a:xfrm>
            <a:off x="5134257"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4" name="Google Shape;544;p48"/>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5" name="Google Shape;545;p48"/>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6" name="Google Shape;546;p48"/>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2" name="Rounded Rectangle 1">
            <a:extLst>
              <a:ext uri="{FF2B5EF4-FFF2-40B4-BE49-F238E27FC236}">
                <a16:creationId xmlns:a16="http://schemas.microsoft.com/office/drawing/2014/main" id="{DF81B441-83C3-E308-5172-E48214145A6D}"/>
              </a:ext>
            </a:extLst>
          </p:cNvPr>
          <p:cNvSpPr/>
          <p:nvPr/>
        </p:nvSpPr>
        <p:spPr>
          <a:xfrm>
            <a:off x="104527" y="2220448"/>
            <a:ext cx="848913" cy="39711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MyApp</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8"/>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a:t>A User App Connects to </a:t>
            </a:r>
            <a:r>
              <a:rPr lang="en" sz="2400" dirty="0" err="1"/>
              <a:t>TiDB</a:t>
            </a:r>
            <a:endParaRPr sz="2400" dirty="0"/>
          </a:p>
        </p:txBody>
      </p:sp>
      <p:sp>
        <p:nvSpPr>
          <p:cNvPr id="491" name="Google Shape;491;p48"/>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400"/>
              <a:t>|</a:t>
            </a:r>
            <a:fld id="{00000000-1234-1234-1234-123412341234}" type="slidenum">
              <a:rPr lang="en" sz="1400"/>
              <a:t>38</a:t>
            </a:fld>
            <a:endParaRPr sz="1400"/>
          </a:p>
        </p:txBody>
      </p:sp>
      <p:sp>
        <p:nvSpPr>
          <p:cNvPr id="492" name="Google Shape;492;p48"/>
          <p:cNvSpPr/>
          <p:nvPr/>
        </p:nvSpPr>
        <p:spPr>
          <a:xfrm>
            <a:off x="2785165" y="680428"/>
            <a:ext cx="2730650" cy="780068"/>
          </a:xfrm>
          <a:prstGeom prst="roundRect">
            <a:avLst>
              <a:gd name="adj" fmla="val 16667"/>
            </a:avLst>
          </a:prstGeom>
          <a:solidFill>
            <a:schemeClr val="lt1"/>
          </a:solidFill>
          <a:ln w="28575" cap="flat" cmpd="sng">
            <a:solidFill>
              <a:schemeClr val="dk1"/>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 Driver Cluster</a:t>
            </a:r>
            <a:endParaRPr/>
          </a:p>
        </p:txBody>
      </p:sp>
      <p:sp>
        <p:nvSpPr>
          <p:cNvPr id="493" name="Google Shape;493;p48"/>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495" name="Google Shape;495;p48"/>
          <p:cNvSpPr/>
          <p:nvPr/>
        </p:nvSpPr>
        <p:spPr>
          <a:xfrm>
            <a:off x="8509056" y="2169029"/>
            <a:ext cx="333194"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txBox="1"/>
          <p:nvPr/>
        </p:nvSpPr>
        <p:spPr>
          <a:xfrm rot="5400000">
            <a:off x="7280954" y="3429652"/>
            <a:ext cx="2789387" cy="3006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SQL</a:t>
            </a:r>
            <a:endParaRPr/>
          </a:p>
        </p:txBody>
      </p:sp>
      <p:sp>
        <p:nvSpPr>
          <p:cNvPr id="497" name="Google Shape;497;p48"/>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498" name="Google Shape;498;p48"/>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Storage Cluster</a:t>
            </a:r>
            <a:endParaRPr/>
          </a:p>
        </p:txBody>
      </p:sp>
      <p:sp>
        <p:nvSpPr>
          <p:cNvPr id="499" name="Google Shape;499;p48"/>
          <p:cNvSpPr/>
          <p:nvPr/>
        </p:nvSpPr>
        <p:spPr>
          <a:xfrm>
            <a:off x="6019660" y="2159658"/>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TiSpark</a:t>
            </a:r>
            <a:endParaRPr sz="1400" b="0" i="0" u="none" strike="noStrike" cap="none">
              <a:solidFill>
                <a:schemeClr val="dk1"/>
              </a:solidFill>
              <a:latin typeface="Arial"/>
              <a:ea typeface="Arial"/>
              <a:cs typeface="Arial"/>
              <a:sym typeface="Arial"/>
            </a:endParaRPr>
          </a:p>
        </p:txBody>
      </p:sp>
      <p:sp>
        <p:nvSpPr>
          <p:cNvPr id="500" name="Google Shape;500;p48"/>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1" name="Google Shape;501;p48"/>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2" name="Google Shape;502;p48"/>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3" name="Google Shape;503;p48"/>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4" name="Google Shape;504;p48"/>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5" name="Google Shape;505;p48"/>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6" name="Google Shape;506;p48"/>
          <p:cNvSpPr/>
          <p:nvPr/>
        </p:nvSpPr>
        <p:spPr>
          <a:xfrm>
            <a:off x="3728431" y="3542563"/>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7" name="Google Shape;507;p48"/>
          <p:cNvSpPr/>
          <p:nvPr/>
        </p:nvSpPr>
        <p:spPr>
          <a:xfrm>
            <a:off x="3732512" y="3969009"/>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8" name="Google Shape;508;p48"/>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09" name="Google Shape;509;p48"/>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0" name="Google Shape;510;p48"/>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1" name="Google Shape;511;p48"/>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2" name="Google Shape;512;p48"/>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3" name="Google Shape;513;p48"/>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4" name="Google Shape;514;p48"/>
          <p:cNvSpPr txBox="1"/>
          <p:nvPr/>
        </p:nvSpPr>
        <p:spPr>
          <a:xfrm>
            <a:off x="6541531" y="3985366"/>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5" name="Google Shape;515;p48"/>
          <p:cNvSpPr/>
          <p:nvPr/>
        </p:nvSpPr>
        <p:spPr>
          <a:xfrm>
            <a:off x="6122934" y="2743582"/>
            <a:ext cx="1486420" cy="1868954"/>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Cluster</a:t>
            </a:r>
            <a:endParaRPr/>
          </a:p>
        </p:txBody>
      </p:sp>
      <p:sp>
        <p:nvSpPr>
          <p:cNvPr id="516" name="Google Shape;516;p48"/>
          <p:cNvSpPr/>
          <p:nvPr/>
        </p:nvSpPr>
        <p:spPr>
          <a:xfrm>
            <a:off x="6246825" y="2865913"/>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7" name="Google Shape;517;p48"/>
          <p:cNvSpPr/>
          <p:nvPr/>
        </p:nvSpPr>
        <p:spPr>
          <a:xfrm>
            <a:off x="6246824" y="3659587"/>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8" name="Google Shape;518;p48"/>
          <p:cNvSpPr/>
          <p:nvPr/>
        </p:nvSpPr>
        <p:spPr>
          <a:xfrm>
            <a:off x="6246824" y="3260706"/>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9" name="Google Shape;519;p48"/>
          <p:cNvSpPr/>
          <p:nvPr/>
        </p:nvSpPr>
        <p:spPr>
          <a:xfrm>
            <a:off x="6246826" y="2270521"/>
            <a:ext cx="1223681" cy="365533"/>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Driver</a:t>
            </a:r>
            <a:endParaRPr/>
          </a:p>
        </p:txBody>
      </p:sp>
      <p:sp>
        <p:nvSpPr>
          <p:cNvPr id="520" name="Google Shape;520;p48"/>
          <p:cNvSpPr txBox="1"/>
          <p:nvPr/>
        </p:nvSpPr>
        <p:spPr>
          <a:xfrm>
            <a:off x="6534052" y="3907568"/>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21" name="Google Shape;521;p48"/>
          <p:cNvSpPr/>
          <p:nvPr/>
        </p:nvSpPr>
        <p:spPr>
          <a:xfrm>
            <a:off x="3019260"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2" name="Google Shape;522;p48"/>
          <p:cNvSpPr/>
          <p:nvPr/>
        </p:nvSpPr>
        <p:spPr>
          <a:xfrm>
            <a:off x="3853940" y="744476"/>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3" name="Google Shape;523;p48"/>
          <p:cNvSpPr/>
          <p:nvPr/>
        </p:nvSpPr>
        <p:spPr>
          <a:xfrm>
            <a:off x="4639056"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cxnSp>
        <p:nvCxnSpPr>
          <p:cNvPr id="524" name="Google Shape;524;p48"/>
          <p:cNvCxnSpPr>
            <a:stCxn id="492" idx="3"/>
            <a:endCxn id="499" idx="0"/>
          </p:cNvCxnSpPr>
          <p:nvPr/>
        </p:nvCxnSpPr>
        <p:spPr>
          <a:xfrm>
            <a:off x="5515815" y="1070462"/>
            <a:ext cx="13503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5" name="Google Shape;525;p48"/>
          <p:cNvCxnSpPr>
            <a:stCxn id="492" idx="1"/>
            <a:endCxn id="497" idx="0"/>
          </p:cNvCxnSpPr>
          <p:nvPr/>
        </p:nvCxnSpPr>
        <p:spPr>
          <a:xfrm flipH="1">
            <a:off x="1993765" y="1070462"/>
            <a:ext cx="7914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6" name="Google Shape;526;p48"/>
          <p:cNvCxnSpPr>
            <a:stCxn id="492" idx="2"/>
            <a:endCxn id="498" idx="0"/>
          </p:cNvCxnSpPr>
          <p:nvPr/>
        </p:nvCxnSpPr>
        <p:spPr>
          <a:xfrm rot="-5400000" flipH="1">
            <a:off x="3795890" y="1815096"/>
            <a:ext cx="710100" cy="900"/>
          </a:xfrm>
          <a:prstGeom prst="bentConnector3">
            <a:avLst>
              <a:gd name="adj1" fmla="val 50000"/>
            </a:avLst>
          </a:prstGeom>
          <a:noFill/>
          <a:ln w="25400" cap="flat" cmpd="sng">
            <a:solidFill>
              <a:schemeClr val="dk1"/>
            </a:solidFill>
            <a:prstDash val="solid"/>
            <a:round/>
            <a:headEnd type="triangle" w="med" len="med"/>
            <a:tailEnd type="triangle" w="med" len="med"/>
          </a:ln>
        </p:spPr>
      </p:cxnSp>
      <p:cxnSp>
        <p:nvCxnSpPr>
          <p:cNvPr id="527" name="Google Shape;527;p48"/>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8" name="Google Shape;528;p48"/>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9" name="Google Shape;529;p48"/>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0" name="Google Shape;530;p48"/>
          <p:cNvCxnSpPr/>
          <p:nvPr/>
        </p:nvCxnSpPr>
        <p:spPr>
          <a:xfrm>
            <a:off x="7742968" y="285989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1" name="Google Shape;531;p48"/>
          <p:cNvCxnSpPr/>
          <p:nvPr/>
        </p:nvCxnSpPr>
        <p:spPr>
          <a:xfrm>
            <a:off x="7742968" y="3407335"/>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2" name="Google Shape;532;p48"/>
          <p:cNvCxnSpPr/>
          <p:nvPr/>
        </p:nvCxnSpPr>
        <p:spPr>
          <a:xfrm>
            <a:off x="7742968" y="3954774"/>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3" name="Google Shape;533;p48"/>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4" name="Google Shape;534;p48"/>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5" name="Google Shape;535;p48"/>
          <p:cNvCxnSpPr/>
          <p:nvPr/>
        </p:nvCxnSpPr>
        <p:spPr>
          <a:xfrm>
            <a:off x="5129784" y="3092389"/>
            <a:ext cx="743572" cy="0"/>
          </a:xfrm>
          <a:prstGeom prst="straightConnector1">
            <a:avLst/>
          </a:prstGeom>
          <a:noFill/>
          <a:ln w="25400" cap="flat" cmpd="sng">
            <a:solidFill>
              <a:schemeClr val="dk1"/>
            </a:solidFill>
            <a:prstDash val="solid"/>
            <a:round/>
            <a:headEnd type="triangle" w="med" len="med"/>
            <a:tailEnd type="triangle" w="med" len="med"/>
          </a:ln>
        </p:spPr>
      </p:cxnSp>
      <p:cxnSp>
        <p:nvCxnSpPr>
          <p:cNvPr id="536" name="Google Shape;536;p48"/>
          <p:cNvCxnSpPr/>
          <p:nvPr/>
        </p:nvCxnSpPr>
        <p:spPr>
          <a:xfrm>
            <a:off x="5129784" y="3639828"/>
            <a:ext cx="743572" cy="0"/>
          </a:xfrm>
          <a:prstGeom prst="straightConnector1">
            <a:avLst/>
          </a:prstGeom>
          <a:noFill/>
          <a:ln w="25400" cap="flat" cmpd="sng">
            <a:solidFill>
              <a:schemeClr val="dk1"/>
            </a:solidFill>
            <a:prstDash val="solid"/>
            <a:round/>
            <a:headEnd type="triangle" w="med" len="med"/>
            <a:tailEnd type="triangle" w="med" len="med"/>
          </a:ln>
        </p:spPr>
      </p:cxnSp>
      <p:sp>
        <p:nvSpPr>
          <p:cNvPr id="537" name="Google Shape;537;p48"/>
          <p:cNvSpPr txBox="1"/>
          <p:nvPr/>
        </p:nvSpPr>
        <p:spPr>
          <a:xfrm>
            <a:off x="171839" y="1559917"/>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8" name="Google Shape;538;p48"/>
          <p:cNvSpPr txBox="1"/>
          <p:nvPr/>
        </p:nvSpPr>
        <p:spPr>
          <a:xfrm>
            <a:off x="6866144" y="1559918"/>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9" name="Google Shape;539;p48"/>
          <p:cNvSpPr txBox="1"/>
          <p:nvPr/>
        </p:nvSpPr>
        <p:spPr>
          <a:xfrm>
            <a:off x="4365626" y="1559917"/>
            <a:ext cx="937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Metadata</a:t>
            </a:r>
            <a:endParaRPr/>
          </a:p>
        </p:txBody>
      </p:sp>
      <p:sp>
        <p:nvSpPr>
          <p:cNvPr id="540" name="Google Shape;540;p48"/>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1" name="Google Shape;541;p48"/>
          <p:cNvSpPr txBox="1"/>
          <p:nvPr/>
        </p:nvSpPr>
        <p:spPr>
          <a:xfrm>
            <a:off x="5099443" y="2572520"/>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2" name="Google Shape;542;p48"/>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3" name="Google Shape;543;p48"/>
          <p:cNvSpPr txBox="1"/>
          <p:nvPr/>
        </p:nvSpPr>
        <p:spPr>
          <a:xfrm>
            <a:off x="5134257"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4" name="Google Shape;544;p48"/>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5" name="Google Shape;545;p48"/>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6" name="Google Shape;546;p48"/>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2" name="Rounded Rectangle 1">
            <a:extLst>
              <a:ext uri="{FF2B5EF4-FFF2-40B4-BE49-F238E27FC236}">
                <a16:creationId xmlns:a16="http://schemas.microsoft.com/office/drawing/2014/main" id="{DF81B441-83C3-E308-5172-E48214145A6D}"/>
              </a:ext>
            </a:extLst>
          </p:cNvPr>
          <p:cNvSpPr/>
          <p:nvPr/>
        </p:nvSpPr>
        <p:spPr>
          <a:xfrm>
            <a:off x="76077" y="1920036"/>
            <a:ext cx="848913" cy="39711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MyApp</a:t>
            </a:r>
            <a:endParaRPr lang="en-US" dirty="0"/>
          </a:p>
        </p:txBody>
      </p:sp>
      <p:sp>
        <p:nvSpPr>
          <p:cNvPr id="3" name="Rounded Rectangle 2">
            <a:extLst>
              <a:ext uri="{FF2B5EF4-FFF2-40B4-BE49-F238E27FC236}">
                <a16:creationId xmlns:a16="http://schemas.microsoft.com/office/drawing/2014/main" id="{6E49FF97-6489-A348-CBA3-917514A770DD}"/>
              </a:ext>
            </a:extLst>
          </p:cNvPr>
          <p:cNvSpPr/>
          <p:nvPr/>
        </p:nvSpPr>
        <p:spPr>
          <a:xfrm>
            <a:off x="1347863" y="943304"/>
            <a:ext cx="1298754" cy="1259569"/>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 I have to know all these IP addresses?</a:t>
            </a:r>
          </a:p>
        </p:txBody>
      </p:sp>
      <p:sp>
        <p:nvSpPr>
          <p:cNvPr id="4" name="Rounded Rectangle 3">
            <a:extLst>
              <a:ext uri="{FF2B5EF4-FFF2-40B4-BE49-F238E27FC236}">
                <a16:creationId xmlns:a16="http://schemas.microsoft.com/office/drawing/2014/main" id="{3E95E50C-FB0D-72EC-6A5E-968A3EFA743C}"/>
              </a:ext>
            </a:extLst>
          </p:cNvPr>
          <p:cNvSpPr/>
          <p:nvPr/>
        </p:nvSpPr>
        <p:spPr>
          <a:xfrm>
            <a:off x="1352412" y="943304"/>
            <a:ext cx="1308160" cy="4123942"/>
          </a:xfrm>
          <a:prstGeom prst="round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064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8"/>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a:t>A User App Connects to </a:t>
            </a:r>
            <a:r>
              <a:rPr lang="en" sz="2400" dirty="0" err="1"/>
              <a:t>TiDB</a:t>
            </a:r>
            <a:endParaRPr sz="2400" dirty="0"/>
          </a:p>
        </p:txBody>
      </p:sp>
      <p:sp>
        <p:nvSpPr>
          <p:cNvPr id="491" name="Google Shape;491;p48"/>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400"/>
              <a:t>|</a:t>
            </a:r>
            <a:fld id="{00000000-1234-1234-1234-123412341234}" type="slidenum">
              <a:rPr lang="en" sz="1400"/>
              <a:t>39</a:t>
            </a:fld>
            <a:endParaRPr sz="1400"/>
          </a:p>
        </p:txBody>
      </p:sp>
      <p:sp>
        <p:nvSpPr>
          <p:cNvPr id="492" name="Google Shape;492;p48"/>
          <p:cNvSpPr/>
          <p:nvPr/>
        </p:nvSpPr>
        <p:spPr>
          <a:xfrm>
            <a:off x="2785165" y="680428"/>
            <a:ext cx="2730650" cy="780068"/>
          </a:xfrm>
          <a:prstGeom prst="roundRect">
            <a:avLst>
              <a:gd name="adj" fmla="val 16667"/>
            </a:avLst>
          </a:prstGeom>
          <a:solidFill>
            <a:schemeClr val="lt1"/>
          </a:solidFill>
          <a:ln w="28575" cap="flat" cmpd="sng">
            <a:solidFill>
              <a:schemeClr val="dk1"/>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 Driver Cluster</a:t>
            </a:r>
            <a:endParaRPr/>
          </a:p>
        </p:txBody>
      </p:sp>
      <p:sp>
        <p:nvSpPr>
          <p:cNvPr id="493" name="Google Shape;493;p48"/>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495" name="Google Shape;495;p48"/>
          <p:cNvSpPr/>
          <p:nvPr/>
        </p:nvSpPr>
        <p:spPr>
          <a:xfrm>
            <a:off x="8509056" y="2169029"/>
            <a:ext cx="333194"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txBox="1"/>
          <p:nvPr/>
        </p:nvSpPr>
        <p:spPr>
          <a:xfrm rot="5400000">
            <a:off x="7280954" y="3429652"/>
            <a:ext cx="2789387" cy="3006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SQL</a:t>
            </a:r>
            <a:endParaRPr/>
          </a:p>
        </p:txBody>
      </p:sp>
      <p:sp>
        <p:nvSpPr>
          <p:cNvPr id="497" name="Google Shape;497;p48"/>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498" name="Google Shape;498;p48"/>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Storage Cluster</a:t>
            </a:r>
            <a:endParaRPr/>
          </a:p>
        </p:txBody>
      </p:sp>
      <p:sp>
        <p:nvSpPr>
          <p:cNvPr id="499" name="Google Shape;499;p48"/>
          <p:cNvSpPr/>
          <p:nvPr/>
        </p:nvSpPr>
        <p:spPr>
          <a:xfrm>
            <a:off x="6019660" y="2159658"/>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TiSpark</a:t>
            </a:r>
            <a:endParaRPr sz="1400" b="0" i="0" u="none" strike="noStrike" cap="none">
              <a:solidFill>
                <a:schemeClr val="dk1"/>
              </a:solidFill>
              <a:latin typeface="Arial"/>
              <a:ea typeface="Arial"/>
              <a:cs typeface="Arial"/>
              <a:sym typeface="Arial"/>
            </a:endParaRPr>
          </a:p>
        </p:txBody>
      </p:sp>
      <p:sp>
        <p:nvSpPr>
          <p:cNvPr id="500" name="Google Shape;500;p48"/>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1" name="Google Shape;501;p48"/>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2" name="Google Shape;502;p48"/>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3" name="Google Shape;503;p48"/>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4" name="Google Shape;504;p48"/>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5" name="Google Shape;505;p48"/>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6" name="Google Shape;506;p48"/>
          <p:cNvSpPr/>
          <p:nvPr/>
        </p:nvSpPr>
        <p:spPr>
          <a:xfrm>
            <a:off x="3728431" y="3542563"/>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7" name="Google Shape;507;p48"/>
          <p:cNvSpPr/>
          <p:nvPr/>
        </p:nvSpPr>
        <p:spPr>
          <a:xfrm>
            <a:off x="3732512" y="3969009"/>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8" name="Google Shape;508;p48"/>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09" name="Google Shape;509;p48"/>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0" name="Google Shape;510;p48"/>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1" name="Google Shape;511;p48"/>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2" name="Google Shape;512;p48"/>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3" name="Google Shape;513;p48"/>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4" name="Google Shape;514;p48"/>
          <p:cNvSpPr txBox="1"/>
          <p:nvPr/>
        </p:nvSpPr>
        <p:spPr>
          <a:xfrm>
            <a:off x="6541531" y="3985366"/>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5" name="Google Shape;515;p48"/>
          <p:cNvSpPr/>
          <p:nvPr/>
        </p:nvSpPr>
        <p:spPr>
          <a:xfrm>
            <a:off x="6122934" y="2743582"/>
            <a:ext cx="1486420" cy="1868954"/>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Cluster</a:t>
            </a:r>
            <a:endParaRPr/>
          </a:p>
        </p:txBody>
      </p:sp>
      <p:sp>
        <p:nvSpPr>
          <p:cNvPr id="516" name="Google Shape;516;p48"/>
          <p:cNvSpPr/>
          <p:nvPr/>
        </p:nvSpPr>
        <p:spPr>
          <a:xfrm>
            <a:off x="6246825" y="2865913"/>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7" name="Google Shape;517;p48"/>
          <p:cNvSpPr/>
          <p:nvPr/>
        </p:nvSpPr>
        <p:spPr>
          <a:xfrm>
            <a:off x="6246824" y="3659587"/>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8" name="Google Shape;518;p48"/>
          <p:cNvSpPr/>
          <p:nvPr/>
        </p:nvSpPr>
        <p:spPr>
          <a:xfrm>
            <a:off x="6246824" y="3260706"/>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9" name="Google Shape;519;p48"/>
          <p:cNvSpPr/>
          <p:nvPr/>
        </p:nvSpPr>
        <p:spPr>
          <a:xfrm>
            <a:off x="6246826" y="2270521"/>
            <a:ext cx="1223681" cy="365533"/>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Driver</a:t>
            </a:r>
            <a:endParaRPr/>
          </a:p>
        </p:txBody>
      </p:sp>
      <p:sp>
        <p:nvSpPr>
          <p:cNvPr id="520" name="Google Shape;520;p48"/>
          <p:cNvSpPr txBox="1"/>
          <p:nvPr/>
        </p:nvSpPr>
        <p:spPr>
          <a:xfrm>
            <a:off x="6534052" y="3907568"/>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21" name="Google Shape;521;p48"/>
          <p:cNvSpPr/>
          <p:nvPr/>
        </p:nvSpPr>
        <p:spPr>
          <a:xfrm>
            <a:off x="3019260"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2" name="Google Shape;522;p48"/>
          <p:cNvSpPr/>
          <p:nvPr/>
        </p:nvSpPr>
        <p:spPr>
          <a:xfrm>
            <a:off x="3853940" y="744476"/>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3" name="Google Shape;523;p48"/>
          <p:cNvSpPr/>
          <p:nvPr/>
        </p:nvSpPr>
        <p:spPr>
          <a:xfrm>
            <a:off x="4639056"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cxnSp>
        <p:nvCxnSpPr>
          <p:cNvPr id="524" name="Google Shape;524;p48"/>
          <p:cNvCxnSpPr>
            <a:stCxn id="492" idx="3"/>
            <a:endCxn id="499" idx="0"/>
          </p:cNvCxnSpPr>
          <p:nvPr/>
        </p:nvCxnSpPr>
        <p:spPr>
          <a:xfrm>
            <a:off x="5515815" y="1070462"/>
            <a:ext cx="13503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5" name="Google Shape;525;p48"/>
          <p:cNvCxnSpPr>
            <a:stCxn id="492" idx="1"/>
            <a:endCxn id="497" idx="0"/>
          </p:cNvCxnSpPr>
          <p:nvPr/>
        </p:nvCxnSpPr>
        <p:spPr>
          <a:xfrm flipH="1">
            <a:off x="1993765" y="1070462"/>
            <a:ext cx="7914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6" name="Google Shape;526;p48"/>
          <p:cNvCxnSpPr>
            <a:stCxn id="492" idx="2"/>
            <a:endCxn id="498" idx="0"/>
          </p:cNvCxnSpPr>
          <p:nvPr/>
        </p:nvCxnSpPr>
        <p:spPr>
          <a:xfrm rot="-5400000" flipH="1">
            <a:off x="3795890" y="1815096"/>
            <a:ext cx="710100" cy="900"/>
          </a:xfrm>
          <a:prstGeom prst="bentConnector3">
            <a:avLst>
              <a:gd name="adj1" fmla="val 50000"/>
            </a:avLst>
          </a:prstGeom>
          <a:noFill/>
          <a:ln w="25400" cap="flat" cmpd="sng">
            <a:solidFill>
              <a:schemeClr val="dk1"/>
            </a:solidFill>
            <a:prstDash val="solid"/>
            <a:round/>
            <a:headEnd type="triangle" w="med" len="med"/>
            <a:tailEnd type="triangle" w="med" len="med"/>
          </a:ln>
        </p:spPr>
      </p:cxnSp>
      <p:cxnSp>
        <p:nvCxnSpPr>
          <p:cNvPr id="527" name="Google Shape;527;p48"/>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8" name="Google Shape;528;p48"/>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9" name="Google Shape;529;p48"/>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0" name="Google Shape;530;p48"/>
          <p:cNvCxnSpPr/>
          <p:nvPr/>
        </p:nvCxnSpPr>
        <p:spPr>
          <a:xfrm>
            <a:off x="7742968" y="285989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1" name="Google Shape;531;p48"/>
          <p:cNvCxnSpPr/>
          <p:nvPr/>
        </p:nvCxnSpPr>
        <p:spPr>
          <a:xfrm>
            <a:off x="7742968" y="3407335"/>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2" name="Google Shape;532;p48"/>
          <p:cNvCxnSpPr/>
          <p:nvPr/>
        </p:nvCxnSpPr>
        <p:spPr>
          <a:xfrm>
            <a:off x="7742968" y="3954774"/>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3" name="Google Shape;533;p48"/>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4" name="Google Shape;534;p48"/>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5" name="Google Shape;535;p48"/>
          <p:cNvCxnSpPr/>
          <p:nvPr/>
        </p:nvCxnSpPr>
        <p:spPr>
          <a:xfrm>
            <a:off x="5129784" y="3092389"/>
            <a:ext cx="743572" cy="0"/>
          </a:xfrm>
          <a:prstGeom prst="straightConnector1">
            <a:avLst/>
          </a:prstGeom>
          <a:noFill/>
          <a:ln w="25400" cap="flat" cmpd="sng">
            <a:solidFill>
              <a:schemeClr val="dk1"/>
            </a:solidFill>
            <a:prstDash val="solid"/>
            <a:round/>
            <a:headEnd type="triangle" w="med" len="med"/>
            <a:tailEnd type="triangle" w="med" len="med"/>
          </a:ln>
        </p:spPr>
      </p:cxnSp>
      <p:cxnSp>
        <p:nvCxnSpPr>
          <p:cNvPr id="536" name="Google Shape;536;p48"/>
          <p:cNvCxnSpPr/>
          <p:nvPr/>
        </p:nvCxnSpPr>
        <p:spPr>
          <a:xfrm>
            <a:off x="5129784" y="3639828"/>
            <a:ext cx="743572" cy="0"/>
          </a:xfrm>
          <a:prstGeom prst="straightConnector1">
            <a:avLst/>
          </a:prstGeom>
          <a:noFill/>
          <a:ln w="25400" cap="flat" cmpd="sng">
            <a:solidFill>
              <a:schemeClr val="dk1"/>
            </a:solidFill>
            <a:prstDash val="solid"/>
            <a:round/>
            <a:headEnd type="triangle" w="med" len="med"/>
            <a:tailEnd type="triangle" w="med" len="med"/>
          </a:ln>
        </p:spPr>
      </p:cxnSp>
      <p:sp>
        <p:nvSpPr>
          <p:cNvPr id="537" name="Google Shape;537;p48"/>
          <p:cNvSpPr txBox="1"/>
          <p:nvPr/>
        </p:nvSpPr>
        <p:spPr>
          <a:xfrm>
            <a:off x="171839" y="1559917"/>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8" name="Google Shape;538;p48"/>
          <p:cNvSpPr txBox="1"/>
          <p:nvPr/>
        </p:nvSpPr>
        <p:spPr>
          <a:xfrm>
            <a:off x="6866144" y="1559918"/>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9" name="Google Shape;539;p48"/>
          <p:cNvSpPr txBox="1"/>
          <p:nvPr/>
        </p:nvSpPr>
        <p:spPr>
          <a:xfrm>
            <a:off x="4365626" y="1559917"/>
            <a:ext cx="937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Metadata</a:t>
            </a:r>
            <a:endParaRPr/>
          </a:p>
        </p:txBody>
      </p:sp>
      <p:sp>
        <p:nvSpPr>
          <p:cNvPr id="540" name="Google Shape;540;p48"/>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1" name="Google Shape;541;p48"/>
          <p:cNvSpPr txBox="1"/>
          <p:nvPr/>
        </p:nvSpPr>
        <p:spPr>
          <a:xfrm>
            <a:off x="5099443" y="2572520"/>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2" name="Google Shape;542;p48"/>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3" name="Google Shape;543;p48"/>
          <p:cNvSpPr txBox="1"/>
          <p:nvPr/>
        </p:nvSpPr>
        <p:spPr>
          <a:xfrm>
            <a:off x="5134257"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4" name="Google Shape;544;p48"/>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5" name="Google Shape;545;p48"/>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6" name="Google Shape;546;p48"/>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2" name="Rounded Rectangle 1">
            <a:extLst>
              <a:ext uri="{FF2B5EF4-FFF2-40B4-BE49-F238E27FC236}">
                <a16:creationId xmlns:a16="http://schemas.microsoft.com/office/drawing/2014/main" id="{DF81B441-83C3-E308-5172-E48214145A6D}"/>
              </a:ext>
            </a:extLst>
          </p:cNvPr>
          <p:cNvSpPr/>
          <p:nvPr/>
        </p:nvSpPr>
        <p:spPr>
          <a:xfrm>
            <a:off x="76077" y="1920036"/>
            <a:ext cx="848913" cy="39711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MyApp</a:t>
            </a:r>
            <a:endParaRPr lang="en-US" dirty="0"/>
          </a:p>
        </p:txBody>
      </p:sp>
      <p:sp>
        <p:nvSpPr>
          <p:cNvPr id="5" name="Rounded Rectangle 4">
            <a:extLst>
              <a:ext uri="{FF2B5EF4-FFF2-40B4-BE49-F238E27FC236}">
                <a16:creationId xmlns:a16="http://schemas.microsoft.com/office/drawing/2014/main" id="{286338FB-F601-77DD-7275-7B80B0A669FF}"/>
              </a:ext>
            </a:extLst>
          </p:cNvPr>
          <p:cNvSpPr/>
          <p:nvPr/>
        </p:nvSpPr>
        <p:spPr>
          <a:xfrm>
            <a:off x="1247602" y="2174065"/>
            <a:ext cx="334622" cy="277945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000" dirty="0"/>
              <a:t>Load Balancer</a:t>
            </a:r>
          </a:p>
        </p:txBody>
      </p:sp>
      <p:sp>
        <p:nvSpPr>
          <p:cNvPr id="6" name="Rounded Rectangle 5">
            <a:extLst>
              <a:ext uri="{FF2B5EF4-FFF2-40B4-BE49-F238E27FC236}">
                <a16:creationId xmlns:a16="http://schemas.microsoft.com/office/drawing/2014/main" id="{50FE6CF0-DCCC-2AF0-518E-3BDD6ABEBA2A}"/>
              </a:ext>
            </a:extLst>
          </p:cNvPr>
          <p:cNvSpPr/>
          <p:nvPr/>
        </p:nvSpPr>
        <p:spPr>
          <a:xfrm>
            <a:off x="3445281" y="1720889"/>
            <a:ext cx="3886058" cy="3207355"/>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285750" indent="-285750">
              <a:buClr>
                <a:schemeClr val="bg1"/>
              </a:buClr>
              <a:buFont typeface="Wingdings" pitchFamily="2" charset="2"/>
              <a:buChar char="q"/>
            </a:pPr>
            <a:r>
              <a:rPr lang="en-US" dirty="0"/>
              <a:t>Self-managed deployments do not include a Load Balancer. </a:t>
            </a:r>
          </a:p>
          <a:p>
            <a:pPr marL="285750" indent="-285750">
              <a:buClr>
                <a:schemeClr val="bg1"/>
              </a:buClr>
              <a:buFont typeface="Wingdings" pitchFamily="2" charset="2"/>
              <a:buChar char="q"/>
            </a:pPr>
            <a:endParaRPr lang="en-US" dirty="0"/>
          </a:p>
          <a:p>
            <a:pPr marL="285750" indent="-285750">
              <a:buClr>
                <a:schemeClr val="bg1"/>
              </a:buClr>
              <a:buFont typeface="Wingdings" pitchFamily="2" charset="2"/>
              <a:buChar char="q"/>
            </a:pPr>
            <a:r>
              <a:rPr lang="en-US" dirty="0" err="1"/>
              <a:t>TiDB</a:t>
            </a:r>
            <a:r>
              <a:rPr lang="en-US" dirty="0"/>
              <a:t> Cloud (Serverless and Dedicated) Includes a Load Balancer.</a:t>
            </a:r>
          </a:p>
        </p:txBody>
      </p:sp>
    </p:spTree>
    <p:extLst>
      <p:ext uri="{BB962C8B-B14F-4D97-AF65-F5344CB8AC3E}">
        <p14:creationId xmlns:p14="http://schemas.microsoft.com/office/powerpoint/2010/main" val="347412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457200" lvl="0" indent="-228600" algn="l" rtl="0">
              <a:lnSpc>
                <a:spcPct val="150000"/>
              </a:lnSpc>
              <a:spcBef>
                <a:spcPts val="0"/>
              </a:spcBef>
              <a:spcAft>
                <a:spcPts val="0"/>
              </a:spcAft>
              <a:buClr>
                <a:srgbClr val="00B0F0"/>
              </a:buClr>
              <a:buSzPts val="1800"/>
              <a:buFont typeface="Arial"/>
              <a:buNone/>
            </a:pPr>
            <a:r>
              <a:rPr lang="en-US" sz="1800" dirty="0"/>
              <a:t>After attending this workshop, you will be able to:</a:t>
            </a:r>
            <a:endParaRPr sz="18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Explain the benefits of using </a:t>
            </a:r>
            <a:r>
              <a:rPr lang="en-US" sz="1600" b="0" dirty="0" err="1">
                <a:latin typeface="Helvetica Neue"/>
                <a:ea typeface="Helvetica Neue"/>
                <a:cs typeface="Helvetica Neue"/>
                <a:sym typeface="Helvetica Neue"/>
              </a:rPr>
              <a:t>TiDB</a:t>
            </a:r>
            <a:r>
              <a:rPr lang="en-US" sz="1600" b="0" dirty="0">
                <a:latin typeface="Helvetica Neue"/>
                <a:ea typeface="Helvetica Neue"/>
                <a:cs typeface="Helvetica Neue"/>
                <a:sym typeface="Helvetica Neue"/>
              </a:rPr>
              <a:t> Cloud to your friends /coworker</a:t>
            </a:r>
            <a:endParaRPr sz="16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Explain the </a:t>
            </a:r>
            <a:r>
              <a:rPr lang="en-US" sz="1600" b="0" dirty="0" err="1">
                <a:latin typeface="Helvetica Neue"/>
                <a:ea typeface="Helvetica Neue"/>
                <a:cs typeface="Helvetica Neue"/>
                <a:sym typeface="Helvetica Neue"/>
              </a:rPr>
              <a:t>TiDB</a:t>
            </a:r>
            <a:r>
              <a:rPr lang="en-US" sz="1600" b="0" dirty="0">
                <a:latin typeface="Helvetica Neue"/>
                <a:ea typeface="Helvetica Neue"/>
                <a:cs typeface="Helvetica Neue"/>
                <a:sym typeface="Helvetica Neue"/>
              </a:rPr>
              <a:t> architecture to your friends / coworkers</a:t>
            </a:r>
            <a:endParaRPr lang="en-US" sz="1600" dirty="0"/>
          </a:p>
          <a:p>
            <a:pPr lvl="1" indent="-342900">
              <a:lnSpc>
                <a:spcPct val="150000"/>
              </a:lnSpc>
              <a:buClr>
                <a:srgbClr val="00B0F0"/>
              </a:buClr>
              <a:buSzPts val="1800"/>
              <a:buFont typeface="Arial"/>
              <a:buChar char="•"/>
            </a:pPr>
            <a:r>
              <a:rPr lang="en-US" sz="1600" b="0" dirty="0">
                <a:latin typeface="Helvetica Neue"/>
                <a:ea typeface="Helvetica Neue"/>
                <a:cs typeface="Helvetica Neue"/>
                <a:sym typeface="Helvetica Neue"/>
              </a:rPr>
              <a:t>Create a </a:t>
            </a:r>
            <a:r>
              <a:rPr lang="en-US" sz="1600" b="0" dirty="0" err="1">
                <a:latin typeface="Helvetica Neue"/>
                <a:ea typeface="Helvetica Neue"/>
                <a:cs typeface="Helvetica Neue"/>
                <a:sym typeface="Helvetica Neue"/>
              </a:rPr>
              <a:t>TiDB</a:t>
            </a:r>
            <a:r>
              <a:rPr lang="en-US" sz="1600" b="0" dirty="0">
                <a:latin typeface="Helvetica Neue"/>
                <a:ea typeface="Helvetica Neue"/>
                <a:cs typeface="Helvetica Neue"/>
                <a:sym typeface="Helvetica Neue"/>
              </a:rPr>
              <a:t> environment for learning</a:t>
            </a:r>
          </a:p>
          <a:p>
            <a:pPr lvl="1" indent="-342900">
              <a:lnSpc>
                <a:spcPct val="150000"/>
              </a:lnSpc>
              <a:buClr>
                <a:srgbClr val="00B0F0"/>
              </a:buClr>
              <a:buSzPts val="1800"/>
              <a:buFont typeface="Arial"/>
              <a:buChar char="•"/>
            </a:pPr>
            <a:r>
              <a:rPr lang="en-US" sz="1600" b="1" dirty="0">
                <a:solidFill>
                  <a:srgbClr val="6438C9"/>
                </a:solidFill>
                <a:latin typeface="Helvetica Neue"/>
                <a:ea typeface="Helvetica Neue"/>
                <a:cs typeface="Helvetica Neue"/>
                <a:sym typeface="Helvetica Neue"/>
              </a:rPr>
              <a:t>Show everyone your new </a:t>
            </a:r>
            <a:r>
              <a:rPr lang="en-US" sz="1600" b="1" dirty="0" err="1">
                <a:solidFill>
                  <a:srgbClr val="6438C9"/>
                </a:solidFill>
                <a:latin typeface="Helvetica Neue"/>
                <a:ea typeface="Helvetica Neue"/>
                <a:cs typeface="Helvetica Neue"/>
                <a:sym typeface="Helvetica Neue"/>
              </a:rPr>
              <a:t>TiDB</a:t>
            </a:r>
            <a:r>
              <a:rPr lang="en-US" sz="1600" b="1" dirty="0">
                <a:solidFill>
                  <a:srgbClr val="6438C9"/>
                </a:solidFill>
                <a:latin typeface="Helvetica Neue"/>
                <a:ea typeface="Helvetica Neue"/>
                <a:cs typeface="Helvetica Neue"/>
                <a:sym typeface="Helvetica Neue"/>
              </a:rPr>
              <a:t> Practitioner certification.</a:t>
            </a:r>
            <a:endParaRPr sz="1600" b="1" dirty="0">
              <a:solidFill>
                <a:srgbClr val="6438C9"/>
              </a:solidFill>
            </a:endParaRPr>
          </a:p>
        </p:txBody>
      </p:sp>
      <p:sp>
        <p:nvSpPr>
          <p:cNvPr id="103" name="Google Shape;103;p2"/>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0141E"/>
              </a:buClr>
              <a:buSzPts val="1800"/>
              <a:buFont typeface="Helvetica Neue"/>
              <a:buNone/>
            </a:pPr>
            <a:r>
              <a:rPr lang="en-US" sz="1800" b="1" dirty="0">
                <a:solidFill>
                  <a:srgbClr val="10141E"/>
                </a:solidFill>
                <a:latin typeface="Helvetica Neue"/>
                <a:ea typeface="Helvetica Neue"/>
                <a:cs typeface="Helvetica Neue"/>
                <a:sym typeface="Helvetica Neue"/>
              </a:rPr>
              <a:t>Objectives</a:t>
            </a:r>
            <a:endParaRPr dirty="0"/>
          </a:p>
        </p:txBody>
      </p:sp>
    </p:spTree>
    <p:extLst>
      <p:ext uri="{BB962C8B-B14F-4D97-AF65-F5344CB8AC3E}">
        <p14:creationId xmlns:p14="http://schemas.microsoft.com/office/powerpoint/2010/main" val="2905466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8"/>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a:t>A User App Connects to </a:t>
            </a:r>
            <a:r>
              <a:rPr lang="en" sz="2400" dirty="0" err="1"/>
              <a:t>TiDB</a:t>
            </a:r>
            <a:endParaRPr sz="2400" dirty="0"/>
          </a:p>
        </p:txBody>
      </p:sp>
      <p:sp>
        <p:nvSpPr>
          <p:cNvPr id="491" name="Google Shape;491;p48"/>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400"/>
              <a:t>|</a:t>
            </a:r>
            <a:fld id="{00000000-1234-1234-1234-123412341234}" type="slidenum">
              <a:rPr lang="en" sz="1400"/>
              <a:t>40</a:t>
            </a:fld>
            <a:endParaRPr sz="1400"/>
          </a:p>
        </p:txBody>
      </p:sp>
      <p:sp>
        <p:nvSpPr>
          <p:cNvPr id="492" name="Google Shape;492;p48"/>
          <p:cNvSpPr/>
          <p:nvPr/>
        </p:nvSpPr>
        <p:spPr>
          <a:xfrm>
            <a:off x="2785165" y="680428"/>
            <a:ext cx="2730650" cy="780068"/>
          </a:xfrm>
          <a:prstGeom prst="roundRect">
            <a:avLst>
              <a:gd name="adj" fmla="val 16667"/>
            </a:avLst>
          </a:prstGeom>
          <a:solidFill>
            <a:schemeClr val="lt1"/>
          </a:solidFill>
          <a:ln w="28575" cap="flat" cmpd="sng">
            <a:solidFill>
              <a:schemeClr val="dk1"/>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 Driver Cluster</a:t>
            </a:r>
            <a:endParaRPr/>
          </a:p>
        </p:txBody>
      </p:sp>
      <p:sp>
        <p:nvSpPr>
          <p:cNvPr id="493" name="Google Shape;493;p48"/>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495" name="Google Shape;495;p48"/>
          <p:cNvSpPr/>
          <p:nvPr/>
        </p:nvSpPr>
        <p:spPr>
          <a:xfrm>
            <a:off x="8509056" y="2169029"/>
            <a:ext cx="333194"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txBox="1"/>
          <p:nvPr/>
        </p:nvSpPr>
        <p:spPr>
          <a:xfrm rot="5400000">
            <a:off x="7280954" y="3429652"/>
            <a:ext cx="2789387" cy="3006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SQL</a:t>
            </a:r>
            <a:endParaRPr/>
          </a:p>
        </p:txBody>
      </p:sp>
      <p:sp>
        <p:nvSpPr>
          <p:cNvPr id="497" name="Google Shape;497;p48"/>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498" name="Google Shape;498;p48"/>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Storage Cluster</a:t>
            </a:r>
            <a:endParaRPr/>
          </a:p>
        </p:txBody>
      </p:sp>
      <p:sp>
        <p:nvSpPr>
          <p:cNvPr id="499" name="Google Shape;499;p48"/>
          <p:cNvSpPr/>
          <p:nvPr/>
        </p:nvSpPr>
        <p:spPr>
          <a:xfrm>
            <a:off x="6019660" y="2159658"/>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TiSpark</a:t>
            </a:r>
            <a:endParaRPr sz="1400" b="0" i="0" u="none" strike="noStrike" cap="none">
              <a:solidFill>
                <a:schemeClr val="dk1"/>
              </a:solidFill>
              <a:latin typeface="Arial"/>
              <a:ea typeface="Arial"/>
              <a:cs typeface="Arial"/>
              <a:sym typeface="Arial"/>
            </a:endParaRPr>
          </a:p>
        </p:txBody>
      </p:sp>
      <p:sp>
        <p:nvSpPr>
          <p:cNvPr id="500" name="Google Shape;500;p48"/>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1" name="Google Shape;501;p48"/>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2" name="Google Shape;502;p48"/>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3" name="Google Shape;503;p48"/>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4" name="Google Shape;504;p48"/>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5" name="Google Shape;505;p48"/>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6" name="Google Shape;506;p48"/>
          <p:cNvSpPr/>
          <p:nvPr/>
        </p:nvSpPr>
        <p:spPr>
          <a:xfrm>
            <a:off x="3728431" y="3542563"/>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7" name="Google Shape;507;p48"/>
          <p:cNvSpPr/>
          <p:nvPr/>
        </p:nvSpPr>
        <p:spPr>
          <a:xfrm>
            <a:off x="3732512" y="3969009"/>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8" name="Google Shape;508;p48"/>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09" name="Google Shape;509;p48"/>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0" name="Google Shape;510;p48"/>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1" name="Google Shape;511;p48"/>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2" name="Google Shape;512;p48"/>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3" name="Google Shape;513;p48"/>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4" name="Google Shape;514;p48"/>
          <p:cNvSpPr txBox="1"/>
          <p:nvPr/>
        </p:nvSpPr>
        <p:spPr>
          <a:xfrm>
            <a:off x="6541531" y="3985366"/>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5" name="Google Shape;515;p48"/>
          <p:cNvSpPr/>
          <p:nvPr/>
        </p:nvSpPr>
        <p:spPr>
          <a:xfrm>
            <a:off x="6122934" y="2743582"/>
            <a:ext cx="1486420" cy="1868954"/>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Cluster</a:t>
            </a:r>
            <a:endParaRPr/>
          </a:p>
        </p:txBody>
      </p:sp>
      <p:sp>
        <p:nvSpPr>
          <p:cNvPr id="516" name="Google Shape;516;p48"/>
          <p:cNvSpPr/>
          <p:nvPr/>
        </p:nvSpPr>
        <p:spPr>
          <a:xfrm>
            <a:off x="6246825" y="2865913"/>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7" name="Google Shape;517;p48"/>
          <p:cNvSpPr/>
          <p:nvPr/>
        </p:nvSpPr>
        <p:spPr>
          <a:xfrm>
            <a:off x="6246824" y="3659587"/>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8" name="Google Shape;518;p48"/>
          <p:cNvSpPr/>
          <p:nvPr/>
        </p:nvSpPr>
        <p:spPr>
          <a:xfrm>
            <a:off x="6246824" y="3260706"/>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9" name="Google Shape;519;p48"/>
          <p:cNvSpPr/>
          <p:nvPr/>
        </p:nvSpPr>
        <p:spPr>
          <a:xfrm>
            <a:off x="6246826" y="2270521"/>
            <a:ext cx="1223681" cy="365533"/>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Driver</a:t>
            </a:r>
            <a:endParaRPr/>
          </a:p>
        </p:txBody>
      </p:sp>
      <p:sp>
        <p:nvSpPr>
          <p:cNvPr id="520" name="Google Shape;520;p48"/>
          <p:cNvSpPr txBox="1"/>
          <p:nvPr/>
        </p:nvSpPr>
        <p:spPr>
          <a:xfrm>
            <a:off x="6534052" y="3907568"/>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21" name="Google Shape;521;p48"/>
          <p:cNvSpPr/>
          <p:nvPr/>
        </p:nvSpPr>
        <p:spPr>
          <a:xfrm>
            <a:off x="3019260"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2" name="Google Shape;522;p48"/>
          <p:cNvSpPr/>
          <p:nvPr/>
        </p:nvSpPr>
        <p:spPr>
          <a:xfrm>
            <a:off x="3853940" y="744476"/>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3" name="Google Shape;523;p48"/>
          <p:cNvSpPr/>
          <p:nvPr/>
        </p:nvSpPr>
        <p:spPr>
          <a:xfrm>
            <a:off x="4639056"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cxnSp>
        <p:nvCxnSpPr>
          <p:cNvPr id="524" name="Google Shape;524;p48"/>
          <p:cNvCxnSpPr>
            <a:stCxn id="492" idx="3"/>
            <a:endCxn id="499" idx="0"/>
          </p:cNvCxnSpPr>
          <p:nvPr/>
        </p:nvCxnSpPr>
        <p:spPr>
          <a:xfrm>
            <a:off x="5515815" y="1070462"/>
            <a:ext cx="13503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5" name="Google Shape;525;p48"/>
          <p:cNvCxnSpPr>
            <a:stCxn id="492" idx="1"/>
            <a:endCxn id="497" idx="0"/>
          </p:cNvCxnSpPr>
          <p:nvPr/>
        </p:nvCxnSpPr>
        <p:spPr>
          <a:xfrm flipH="1">
            <a:off x="1993765" y="1070462"/>
            <a:ext cx="7914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6" name="Google Shape;526;p48"/>
          <p:cNvCxnSpPr>
            <a:stCxn id="492" idx="2"/>
            <a:endCxn id="498" idx="0"/>
          </p:cNvCxnSpPr>
          <p:nvPr/>
        </p:nvCxnSpPr>
        <p:spPr>
          <a:xfrm rot="-5400000" flipH="1">
            <a:off x="3795890" y="1815096"/>
            <a:ext cx="710100" cy="900"/>
          </a:xfrm>
          <a:prstGeom prst="bentConnector3">
            <a:avLst>
              <a:gd name="adj1" fmla="val 50000"/>
            </a:avLst>
          </a:prstGeom>
          <a:noFill/>
          <a:ln w="25400" cap="flat" cmpd="sng">
            <a:solidFill>
              <a:schemeClr val="dk1"/>
            </a:solidFill>
            <a:prstDash val="solid"/>
            <a:round/>
            <a:headEnd type="triangle" w="med" len="med"/>
            <a:tailEnd type="triangle" w="med" len="med"/>
          </a:ln>
        </p:spPr>
      </p:cxnSp>
      <p:cxnSp>
        <p:nvCxnSpPr>
          <p:cNvPr id="527" name="Google Shape;527;p48"/>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8" name="Google Shape;528;p48"/>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9" name="Google Shape;529;p48"/>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0" name="Google Shape;530;p48"/>
          <p:cNvCxnSpPr/>
          <p:nvPr/>
        </p:nvCxnSpPr>
        <p:spPr>
          <a:xfrm>
            <a:off x="7742968" y="285989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1" name="Google Shape;531;p48"/>
          <p:cNvCxnSpPr/>
          <p:nvPr/>
        </p:nvCxnSpPr>
        <p:spPr>
          <a:xfrm>
            <a:off x="7742968" y="3407335"/>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2" name="Google Shape;532;p48"/>
          <p:cNvCxnSpPr/>
          <p:nvPr/>
        </p:nvCxnSpPr>
        <p:spPr>
          <a:xfrm>
            <a:off x="7742968" y="3954774"/>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3" name="Google Shape;533;p48"/>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4" name="Google Shape;534;p48"/>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5" name="Google Shape;535;p48"/>
          <p:cNvCxnSpPr/>
          <p:nvPr/>
        </p:nvCxnSpPr>
        <p:spPr>
          <a:xfrm>
            <a:off x="5129784" y="3092389"/>
            <a:ext cx="743572" cy="0"/>
          </a:xfrm>
          <a:prstGeom prst="straightConnector1">
            <a:avLst/>
          </a:prstGeom>
          <a:noFill/>
          <a:ln w="25400" cap="flat" cmpd="sng">
            <a:solidFill>
              <a:schemeClr val="dk1"/>
            </a:solidFill>
            <a:prstDash val="solid"/>
            <a:round/>
            <a:headEnd type="triangle" w="med" len="med"/>
            <a:tailEnd type="triangle" w="med" len="med"/>
          </a:ln>
        </p:spPr>
      </p:cxnSp>
      <p:cxnSp>
        <p:nvCxnSpPr>
          <p:cNvPr id="536" name="Google Shape;536;p48"/>
          <p:cNvCxnSpPr/>
          <p:nvPr/>
        </p:nvCxnSpPr>
        <p:spPr>
          <a:xfrm>
            <a:off x="5129784" y="3639828"/>
            <a:ext cx="743572" cy="0"/>
          </a:xfrm>
          <a:prstGeom prst="straightConnector1">
            <a:avLst/>
          </a:prstGeom>
          <a:noFill/>
          <a:ln w="25400" cap="flat" cmpd="sng">
            <a:solidFill>
              <a:schemeClr val="dk1"/>
            </a:solidFill>
            <a:prstDash val="solid"/>
            <a:round/>
            <a:headEnd type="triangle" w="med" len="med"/>
            <a:tailEnd type="triangle" w="med" len="med"/>
          </a:ln>
        </p:spPr>
      </p:cxnSp>
      <p:sp>
        <p:nvSpPr>
          <p:cNvPr id="537" name="Google Shape;537;p48"/>
          <p:cNvSpPr txBox="1"/>
          <p:nvPr/>
        </p:nvSpPr>
        <p:spPr>
          <a:xfrm>
            <a:off x="171839" y="1559917"/>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8" name="Google Shape;538;p48"/>
          <p:cNvSpPr txBox="1"/>
          <p:nvPr/>
        </p:nvSpPr>
        <p:spPr>
          <a:xfrm>
            <a:off x="6866144" y="1559918"/>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9" name="Google Shape;539;p48"/>
          <p:cNvSpPr txBox="1"/>
          <p:nvPr/>
        </p:nvSpPr>
        <p:spPr>
          <a:xfrm>
            <a:off x="4365626" y="1559917"/>
            <a:ext cx="937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Metadata</a:t>
            </a:r>
            <a:endParaRPr/>
          </a:p>
        </p:txBody>
      </p:sp>
      <p:sp>
        <p:nvSpPr>
          <p:cNvPr id="540" name="Google Shape;540;p48"/>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1" name="Google Shape;541;p48"/>
          <p:cNvSpPr txBox="1"/>
          <p:nvPr/>
        </p:nvSpPr>
        <p:spPr>
          <a:xfrm>
            <a:off x="5099443" y="2572520"/>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2" name="Google Shape;542;p48"/>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3" name="Google Shape;543;p48"/>
          <p:cNvSpPr txBox="1"/>
          <p:nvPr/>
        </p:nvSpPr>
        <p:spPr>
          <a:xfrm>
            <a:off x="5134257"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4" name="Google Shape;544;p48"/>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dirty="0">
                <a:solidFill>
                  <a:srgbClr val="000000"/>
                </a:solidFill>
                <a:latin typeface="Arial"/>
                <a:ea typeface="Arial"/>
                <a:cs typeface="Arial"/>
                <a:sym typeface="Arial"/>
              </a:rPr>
              <a:t>MySQL protocol</a:t>
            </a:r>
            <a:endParaRPr dirty="0"/>
          </a:p>
        </p:txBody>
      </p:sp>
      <p:sp>
        <p:nvSpPr>
          <p:cNvPr id="545" name="Google Shape;545;p48"/>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6" name="Google Shape;546;p48"/>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2" name="Rounded Rectangle 1">
            <a:extLst>
              <a:ext uri="{FF2B5EF4-FFF2-40B4-BE49-F238E27FC236}">
                <a16:creationId xmlns:a16="http://schemas.microsoft.com/office/drawing/2014/main" id="{DF81B441-83C3-E308-5172-E48214145A6D}"/>
              </a:ext>
            </a:extLst>
          </p:cNvPr>
          <p:cNvSpPr/>
          <p:nvPr/>
        </p:nvSpPr>
        <p:spPr>
          <a:xfrm>
            <a:off x="76077" y="1920036"/>
            <a:ext cx="848913" cy="39711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MyApp</a:t>
            </a:r>
            <a:endParaRPr lang="en-US" dirty="0"/>
          </a:p>
        </p:txBody>
      </p:sp>
      <p:sp>
        <p:nvSpPr>
          <p:cNvPr id="5" name="Rounded Rectangle 4">
            <a:extLst>
              <a:ext uri="{FF2B5EF4-FFF2-40B4-BE49-F238E27FC236}">
                <a16:creationId xmlns:a16="http://schemas.microsoft.com/office/drawing/2014/main" id="{286338FB-F601-77DD-7275-7B80B0A669FF}"/>
              </a:ext>
            </a:extLst>
          </p:cNvPr>
          <p:cNvSpPr/>
          <p:nvPr/>
        </p:nvSpPr>
        <p:spPr>
          <a:xfrm>
            <a:off x="1247602" y="2174065"/>
            <a:ext cx="334622" cy="277945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000" dirty="0"/>
              <a:t>Load Balancer</a:t>
            </a:r>
          </a:p>
        </p:txBody>
      </p:sp>
      <p:sp>
        <p:nvSpPr>
          <p:cNvPr id="3" name="Left-Up Arrow 2">
            <a:extLst>
              <a:ext uri="{FF2B5EF4-FFF2-40B4-BE49-F238E27FC236}">
                <a16:creationId xmlns:a16="http://schemas.microsoft.com/office/drawing/2014/main" id="{E160CF81-3E32-B997-B370-2F2D483C29F0}"/>
              </a:ext>
            </a:extLst>
          </p:cNvPr>
          <p:cNvSpPr/>
          <p:nvPr/>
        </p:nvSpPr>
        <p:spPr>
          <a:xfrm flipH="1">
            <a:off x="352975" y="2339771"/>
            <a:ext cx="1332863" cy="1100431"/>
          </a:xfrm>
          <a:prstGeom prst="leftUpArrow">
            <a:avLst>
              <a:gd name="adj1" fmla="val 12055"/>
              <a:gd name="adj2" fmla="val 13130"/>
              <a:gd name="adj3" fmla="val 29128"/>
            </a:avLst>
          </a:prstGeom>
          <a:solidFill>
            <a:srgbClr val="428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D2B66A4-B65C-CA04-53BB-BB94AC9AB6A2}"/>
              </a:ext>
            </a:extLst>
          </p:cNvPr>
          <p:cNvSpPr/>
          <p:nvPr/>
        </p:nvSpPr>
        <p:spPr>
          <a:xfrm>
            <a:off x="2520903" y="2493184"/>
            <a:ext cx="2137041" cy="148389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Load Balancer will choose which </a:t>
            </a:r>
            <a:r>
              <a:rPr lang="en-US" dirty="0" err="1"/>
              <a:t>TiDB</a:t>
            </a:r>
            <a:r>
              <a:rPr lang="en-US" dirty="0"/>
              <a:t> server your app connects to.</a:t>
            </a:r>
          </a:p>
        </p:txBody>
      </p:sp>
    </p:spTree>
    <p:extLst>
      <p:ext uri="{BB962C8B-B14F-4D97-AF65-F5344CB8AC3E}">
        <p14:creationId xmlns:p14="http://schemas.microsoft.com/office/powerpoint/2010/main" val="2860090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9558-93B4-D398-A293-46F670BADD1E}"/>
              </a:ext>
            </a:extLst>
          </p:cNvPr>
          <p:cNvSpPr>
            <a:spLocks noGrp="1"/>
          </p:cNvSpPr>
          <p:nvPr>
            <p:ph type="title"/>
          </p:nvPr>
        </p:nvSpPr>
        <p:spPr/>
        <p:txBody>
          <a:bodyPr>
            <a:normAutofit/>
          </a:bodyPr>
          <a:lstStyle/>
          <a:p>
            <a:r>
              <a:rPr lang="en-US" sz="4000" dirty="0" err="1"/>
              <a:t>TiDB</a:t>
            </a:r>
            <a:r>
              <a:rPr lang="en-US" sz="4000" dirty="0"/>
              <a:t> SQL Processing</a:t>
            </a:r>
          </a:p>
        </p:txBody>
      </p:sp>
    </p:spTree>
    <p:extLst>
      <p:ext uri="{BB962C8B-B14F-4D97-AF65-F5344CB8AC3E}">
        <p14:creationId xmlns:p14="http://schemas.microsoft.com/office/powerpoint/2010/main" val="4261714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8"/>
          <p:cNvSpPr/>
          <p:nvPr/>
        </p:nvSpPr>
        <p:spPr>
          <a:xfrm>
            <a:off x="6370610" y="4673362"/>
            <a:ext cx="2751808" cy="470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SQL Processing – what happens, where?</a:t>
            </a:r>
            <a:endParaRPr sz="2400" dirty="0"/>
          </a:p>
        </p:txBody>
      </p:sp>
      <p:sp>
        <p:nvSpPr>
          <p:cNvPr id="491" name="Google Shape;491;p48"/>
          <p:cNvSpPr txBox="1">
            <a:spLocks noGrp="1"/>
          </p:cNvSpPr>
          <p:nvPr>
            <p:ph type="sldNum" idx="12"/>
          </p:nvPr>
        </p:nvSpPr>
        <p:spPr>
          <a:xfrm>
            <a:off x="8556784" y="4673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1400"/>
              <a:t>|</a:t>
            </a:r>
            <a:fld id="{00000000-1234-1234-1234-123412341234}" type="slidenum">
              <a:rPr lang="en" sz="1400"/>
              <a:t>42</a:t>
            </a:fld>
            <a:endParaRPr sz="1400"/>
          </a:p>
        </p:txBody>
      </p:sp>
      <p:sp>
        <p:nvSpPr>
          <p:cNvPr id="492" name="Google Shape;492;p48"/>
          <p:cNvSpPr/>
          <p:nvPr/>
        </p:nvSpPr>
        <p:spPr>
          <a:xfrm>
            <a:off x="2785165" y="680428"/>
            <a:ext cx="2730650" cy="780068"/>
          </a:xfrm>
          <a:prstGeom prst="roundRect">
            <a:avLst>
              <a:gd name="adj" fmla="val 16667"/>
            </a:avLst>
          </a:prstGeom>
          <a:solidFill>
            <a:schemeClr val="lt1"/>
          </a:solidFill>
          <a:ln w="28575" cap="flat" cmpd="sng">
            <a:solidFill>
              <a:schemeClr val="dk1"/>
            </a:solidFill>
            <a:prstDash val="dot"/>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Placement Driver Cluster</a:t>
            </a:r>
            <a:endParaRPr/>
          </a:p>
        </p:txBody>
      </p:sp>
      <p:sp>
        <p:nvSpPr>
          <p:cNvPr id="493" name="Google Shape;493;p48"/>
          <p:cNvSpPr/>
          <p:nvPr/>
        </p:nvSpPr>
        <p:spPr>
          <a:xfrm>
            <a:off x="166957" y="2125078"/>
            <a:ext cx="384068"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txBox="1"/>
          <p:nvPr/>
        </p:nvSpPr>
        <p:spPr>
          <a:xfrm rot="-5400000">
            <a:off x="-1033226" y="3362748"/>
            <a:ext cx="2784420" cy="34657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Application</a:t>
            </a:r>
            <a:endParaRPr/>
          </a:p>
        </p:txBody>
      </p:sp>
      <p:sp>
        <p:nvSpPr>
          <p:cNvPr id="495" name="Google Shape;495;p48"/>
          <p:cNvSpPr/>
          <p:nvPr/>
        </p:nvSpPr>
        <p:spPr>
          <a:xfrm>
            <a:off x="8509056" y="2169029"/>
            <a:ext cx="333194" cy="2821917"/>
          </a:xfrm>
          <a:prstGeom prst="roundRect">
            <a:avLst>
              <a:gd name="adj" fmla="val 16667"/>
            </a:avLst>
          </a:prstGeom>
          <a:solidFill>
            <a:srgbClr val="F8E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txBox="1"/>
          <p:nvPr/>
        </p:nvSpPr>
        <p:spPr>
          <a:xfrm rot="5400000">
            <a:off x="7280954" y="3429652"/>
            <a:ext cx="2789387" cy="30066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SQL</a:t>
            </a:r>
            <a:endParaRPr/>
          </a:p>
        </p:txBody>
      </p:sp>
      <p:sp>
        <p:nvSpPr>
          <p:cNvPr id="497" name="Google Shape;497;p48"/>
          <p:cNvSpPr/>
          <p:nvPr/>
        </p:nvSpPr>
        <p:spPr>
          <a:xfrm>
            <a:off x="1534833" y="2159658"/>
            <a:ext cx="918010" cy="2821918"/>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Cluster</a:t>
            </a:r>
            <a:endParaRPr/>
          </a:p>
        </p:txBody>
      </p:sp>
      <p:sp>
        <p:nvSpPr>
          <p:cNvPr id="498" name="Google Shape;498;p48"/>
          <p:cNvSpPr/>
          <p:nvPr/>
        </p:nvSpPr>
        <p:spPr>
          <a:xfrm>
            <a:off x="3305036" y="2170702"/>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Storage Cluster</a:t>
            </a:r>
            <a:endParaRPr/>
          </a:p>
        </p:txBody>
      </p:sp>
      <p:sp>
        <p:nvSpPr>
          <p:cNvPr id="499" name="Google Shape;499;p48"/>
          <p:cNvSpPr/>
          <p:nvPr/>
        </p:nvSpPr>
        <p:spPr>
          <a:xfrm>
            <a:off x="6019660" y="2159658"/>
            <a:ext cx="1692966" cy="2782819"/>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TiSpark</a:t>
            </a:r>
            <a:endParaRPr sz="1400" b="0" i="0" u="none" strike="noStrike" cap="none">
              <a:solidFill>
                <a:schemeClr val="dk1"/>
              </a:solidFill>
              <a:latin typeface="Arial"/>
              <a:ea typeface="Arial"/>
              <a:cs typeface="Arial"/>
              <a:sym typeface="Arial"/>
            </a:endParaRPr>
          </a:p>
        </p:txBody>
      </p:sp>
      <p:sp>
        <p:nvSpPr>
          <p:cNvPr id="500" name="Google Shape;500;p48"/>
          <p:cNvSpPr/>
          <p:nvPr/>
        </p:nvSpPr>
        <p:spPr>
          <a:xfrm>
            <a:off x="4167426" y="2260840"/>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1" name="Google Shape;501;p48"/>
          <p:cNvSpPr/>
          <p:nvPr/>
        </p:nvSpPr>
        <p:spPr>
          <a:xfrm>
            <a:off x="3401760" y="2691371"/>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2" name="Google Shape;502;p48"/>
          <p:cNvSpPr/>
          <p:nvPr/>
        </p:nvSpPr>
        <p:spPr>
          <a:xfrm>
            <a:off x="4161526" y="2688997"/>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3" name="Google Shape;503;p48"/>
          <p:cNvSpPr/>
          <p:nvPr/>
        </p:nvSpPr>
        <p:spPr>
          <a:xfrm>
            <a:off x="4161526" y="3117964"/>
            <a:ext cx="716016"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4" name="Google Shape;504;p48"/>
          <p:cNvSpPr/>
          <p:nvPr/>
        </p:nvSpPr>
        <p:spPr>
          <a:xfrm>
            <a:off x="3409098" y="312281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5" name="Google Shape;505;p48"/>
          <p:cNvSpPr/>
          <p:nvPr/>
        </p:nvSpPr>
        <p:spPr>
          <a:xfrm>
            <a:off x="3403815" y="2259677"/>
            <a:ext cx="716016" cy="318654"/>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TiKV</a:t>
            </a:r>
            <a:endParaRPr sz="1400" b="0" i="0" u="none" strike="noStrike" cap="none">
              <a:solidFill>
                <a:schemeClr val="dk1"/>
              </a:solidFill>
              <a:latin typeface="Arial"/>
              <a:ea typeface="Arial"/>
              <a:cs typeface="Arial"/>
              <a:sym typeface="Arial"/>
            </a:endParaRPr>
          </a:p>
        </p:txBody>
      </p:sp>
      <p:sp>
        <p:nvSpPr>
          <p:cNvPr id="506" name="Google Shape;506;p48"/>
          <p:cNvSpPr/>
          <p:nvPr/>
        </p:nvSpPr>
        <p:spPr>
          <a:xfrm>
            <a:off x="3728431" y="3542563"/>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7" name="Google Shape;507;p48"/>
          <p:cNvSpPr/>
          <p:nvPr/>
        </p:nvSpPr>
        <p:spPr>
          <a:xfrm>
            <a:off x="3732512" y="3969009"/>
            <a:ext cx="844119"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TiFlash</a:t>
            </a:r>
            <a:endParaRPr sz="1400" b="0" i="0" u="none" strike="noStrike" cap="none">
              <a:solidFill>
                <a:schemeClr val="dk1"/>
              </a:solidFill>
              <a:latin typeface="Arial"/>
              <a:ea typeface="Arial"/>
              <a:cs typeface="Arial"/>
              <a:sym typeface="Arial"/>
            </a:endParaRPr>
          </a:p>
        </p:txBody>
      </p:sp>
      <p:sp>
        <p:nvSpPr>
          <p:cNvPr id="508" name="Google Shape;508;p48"/>
          <p:cNvSpPr/>
          <p:nvPr/>
        </p:nvSpPr>
        <p:spPr>
          <a:xfrm>
            <a:off x="1627764" y="2699290"/>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09" name="Google Shape;509;p48"/>
          <p:cNvSpPr/>
          <p:nvPr/>
        </p:nvSpPr>
        <p:spPr>
          <a:xfrm>
            <a:off x="1635102" y="313073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0" name="Google Shape;510;p48"/>
          <p:cNvSpPr/>
          <p:nvPr/>
        </p:nvSpPr>
        <p:spPr>
          <a:xfrm>
            <a:off x="1629819" y="2267596"/>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1" name="Google Shape;511;p48"/>
          <p:cNvSpPr/>
          <p:nvPr/>
        </p:nvSpPr>
        <p:spPr>
          <a:xfrm>
            <a:off x="1639377" y="3557329"/>
            <a:ext cx="716016" cy="318654"/>
          </a:xfrm>
          <a:prstGeom prst="roundRect">
            <a:avLst>
              <a:gd name="adj" fmla="val 16667"/>
            </a:avLst>
          </a:prstGeom>
          <a:solidFill>
            <a:srgbClr val="DAE7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TiDB</a:t>
            </a:r>
            <a:endParaRPr sz="1400" b="0" i="0" u="none" strike="noStrike" cap="none">
              <a:solidFill>
                <a:schemeClr val="dk1"/>
              </a:solidFill>
              <a:latin typeface="Arial"/>
              <a:ea typeface="Arial"/>
              <a:cs typeface="Arial"/>
              <a:sym typeface="Arial"/>
            </a:endParaRPr>
          </a:p>
        </p:txBody>
      </p:sp>
      <p:sp>
        <p:nvSpPr>
          <p:cNvPr id="512" name="Google Shape;512;p48"/>
          <p:cNvSpPr txBox="1"/>
          <p:nvPr/>
        </p:nvSpPr>
        <p:spPr>
          <a:xfrm>
            <a:off x="3800502" y="4239449"/>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3" name="Google Shape;513;p48"/>
          <p:cNvSpPr txBox="1"/>
          <p:nvPr/>
        </p:nvSpPr>
        <p:spPr>
          <a:xfrm>
            <a:off x="1681700" y="3983923"/>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4" name="Google Shape;514;p48"/>
          <p:cNvSpPr txBox="1"/>
          <p:nvPr/>
        </p:nvSpPr>
        <p:spPr>
          <a:xfrm>
            <a:off x="6541531" y="3985366"/>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15" name="Google Shape;515;p48"/>
          <p:cNvSpPr/>
          <p:nvPr/>
        </p:nvSpPr>
        <p:spPr>
          <a:xfrm>
            <a:off x="6122934" y="2743582"/>
            <a:ext cx="1486420" cy="1868954"/>
          </a:xfrm>
          <a:prstGeom prst="roundRect">
            <a:avLst>
              <a:gd name="adj" fmla="val 16667"/>
            </a:avLst>
          </a:prstGeom>
          <a:solidFill>
            <a:schemeClr val="lt1"/>
          </a:solidFill>
          <a:ln w="25400" cap="flat" cmpd="sng">
            <a:solidFill>
              <a:schemeClr val="dk1"/>
            </a:solidFill>
            <a:prstDash val="dot"/>
            <a:round/>
            <a:headEnd type="none" w="sm" len="sm"/>
            <a:tailEnd type="none" w="sm" len="sm"/>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Cluster</a:t>
            </a:r>
            <a:endParaRPr/>
          </a:p>
        </p:txBody>
      </p:sp>
      <p:sp>
        <p:nvSpPr>
          <p:cNvPr id="516" name="Google Shape;516;p48"/>
          <p:cNvSpPr/>
          <p:nvPr/>
        </p:nvSpPr>
        <p:spPr>
          <a:xfrm>
            <a:off x="6246825" y="2865913"/>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7" name="Google Shape;517;p48"/>
          <p:cNvSpPr/>
          <p:nvPr/>
        </p:nvSpPr>
        <p:spPr>
          <a:xfrm>
            <a:off x="6246824" y="3659587"/>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8" name="Google Shape;518;p48"/>
          <p:cNvSpPr/>
          <p:nvPr/>
        </p:nvSpPr>
        <p:spPr>
          <a:xfrm>
            <a:off x="6246824" y="3260706"/>
            <a:ext cx="1223683" cy="317492"/>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Worker</a:t>
            </a:r>
            <a:endParaRPr/>
          </a:p>
        </p:txBody>
      </p:sp>
      <p:sp>
        <p:nvSpPr>
          <p:cNvPr id="519" name="Google Shape;519;p48"/>
          <p:cNvSpPr/>
          <p:nvPr/>
        </p:nvSpPr>
        <p:spPr>
          <a:xfrm>
            <a:off x="6246826" y="2270521"/>
            <a:ext cx="1223681" cy="365533"/>
          </a:xfrm>
          <a:prstGeom prst="roundRect">
            <a:avLst>
              <a:gd name="adj" fmla="val 16667"/>
            </a:avLst>
          </a:prstGeom>
          <a:solidFill>
            <a:srgbClr val="DAE6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Spark Driver</a:t>
            </a:r>
            <a:endParaRPr/>
          </a:p>
        </p:txBody>
      </p:sp>
      <p:sp>
        <p:nvSpPr>
          <p:cNvPr id="520" name="Google Shape;520;p48"/>
          <p:cNvSpPr txBox="1"/>
          <p:nvPr/>
        </p:nvSpPr>
        <p:spPr>
          <a:xfrm>
            <a:off x="6534052" y="3907568"/>
            <a:ext cx="649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 .</a:t>
            </a:r>
            <a:endParaRPr/>
          </a:p>
        </p:txBody>
      </p:sp>
      <p:sp>
        <p:nvSpPr>
          <p:cNvPr id="521" name="Google Shape;521;p48"/>
          <p:cNvSpPr/>
          <p:nvPr/>
        </p:nvSpPr>
        <p:spPr>
          <a:xfrm>
            <a:off x="3019260"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2" name="Google Shape;522;p48"/>
          <p:cNvSpPr/>
          <p:nvPr/>
        </p:nvSpPr>
        <p:spPr>
          <a:xfrm>
            <a:off x="3853940" y="744476"/>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sp>
        <p:nvSpPr>
          <p:cNvPr id="523" name="Google Shape;523;p48"/>
          <p:cNvSpPr/>
          <p:nvPr/>
        </p:nvSpPr>
        <p:spPr>
          <a:xfrm>
            <a:off x="4639056" y="740894"/>
            <a:ext cx="634546" cy="438912"/>
          </a:xfrm>
          <a:prstGeom prst="roundRect">
            <a:avLst>
              <a:gd name="adj" fmla="val 16667"/>
            </a:avLst>
          </a:prstGeom>
          <a:solidFill>
            <a:srgbClr val="D7D7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PD</a:t>
            </a:r>
            <a:endParaRPr/>
          </a:p>
        </p:txBody>
      </p:sp>
      <p:cxnSp>
        <p:nvCxnSpPr>
          <p:cNvPr id="524" name="Google Shape;524;p48"/>
          <p:cNvCxnSpPr>
            <a:stCxn id="492" idx="3"/>
            <a:endCxn id="499" idx="0"/>
          </p:cNvCxnSpPr>
          <p:nvPr/>
        </p:nvCxnSpPr>
        <p:spPr>
          <a:xfrm>
            <a:off x="5515815" y="1070462"/>
            <a:ext cx="13503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5" name="Google Shape;525;p48"/>
          <p:cNvCxnSpPr>
            <a:stCxn id="492" idx="1"/>
            <a:endCxn id="497" idx="0"/>
          </p:cNvCxnSpPr>
          <p:nvPr/>
        </p:nvCxnSpPr>
        <p:spPr>
          <a:xfrm flipH="1">
            <a:off x="1993765" y="1070462"/>
            <a:ext cx="791400" cy="1089300"/>
          </a:xfrm>
          <a:prstGeom prst="bentConnector2">
            <a:avLst/>
          </a:prstGeom>
          <a:noFill/>
          <a:ln w="25400" cap="flat" cmpd="sng">
            <a:solidFill>
              <a:schemeClr val="dk1"/>
            </a:solidFill>
            <a:prstDash val="solid"/>
            <a:round/>
            <a:headEnd type="triangle" w="med" len="med"/>
            <a:tailEnd type="triangle" w="med" len="med"/>
          </a:ln>
        </p:spPr>
      </p:cxnSp>
      <p:cxnSp>
        <p:nvCxnSpPr>
          <p:cNvPr id="526" name="Google Shape;526;p48"/>
          <p:cNvCxnSpPr>
            <a:stCxn id="492" idx="2"/>
            <a:endCxn id="498" idx="0"/>
          </p:cNvCxnSpPr>
          <p:nvPr/>
        </p:nvCxnSpPr>
        <p:spPr>
          <a:xfrm rot="-5400000" flipH="1">
            <a:off x="3795890" y="1815096"/>
            <a:ext cx="710100" cy="900"/>
          </a:xfrm>
          <a:prstGeom prst="bentConnector3">
            <a:avLst>
              <a:gd name="adj1" fmla="val 50000"/>
            </a:avLst>
          </a:prstGeom>
          <a:noFill/>
          <a:ln w="25400" cap="flat" cmpd="sng">
            <a:solidFill>
              <a:schemeClr val="dk1"/>
            </a:solidFill>
            <a:prstDash val="solid"/>
            <a:round/>
            <a:headEnd type="triangle" w="med" len="med"/>
            <a:tailEnd type="triangle" w="med" len="med"/>
          </a:ln>
        </p:spPr>
      </p:cxnSp>
      <p:cxnSp>
        <p:nvCxnSpPr>
          <p:cNvPr id="527" name="Google Shape;527;p48"/>
          <p:cNvCxnSpPr/>
          <p:nvPr/>
        </p:nvCxnSpPr>
        <p:spPr>
          <a:xfrm>
            <a:off x="663088" y="279864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8" name="Google Shape;528;p48"/>
          <p:cNvCxnSpPr/>
          <p:nvPr/>
        </p:nvCxnSpPr>
        <p:spPr>
          <a:xfrm>
            <a:off x="663088" y="3703099"/>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29" name="Google Shape;529;p48"/>
          <p:cNvCxnSpPr/>
          <p:nvPr/>
        </p:nvCxnSpPr>
        <p:spPr>
          <a:xfrm>
            <a:off x="663088" y="4607553"/>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0" name="Google Shape;530;p48"/>
          <p:cNvCxnSpPr/>
          <p:nvPr/>
        </p:nvCxnSpPr>
        <p:spPr>
          <a:xfrm>
            <a:off x="7742968" y="2859896"/>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1" name="Google Shape;531;p48"/>
          <p:cNvCxnSpPr/>
          <p:nvPr/>
        </p:nvCxnSpPr>
        <p:spPr>
          <a:xfrm>
            <a:off x="7742968" y="3407335"/>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2" name="Google Shape;532;p48"/>
          <p:cNvCxnSpPr/>
          <p:nvPr/>
        </p:nvCxnSpPr>
        <p:spPr>
          <a:xfrm>
            <a:off x="7742968" y="3954774"/>
            <a:ext cx="676656" cy="0"/>
          </a:xfrm>
          <a:prstGeom prst="straightConnector1">
            <a:avLst/>
          </a:prstGeom>
          <a:noFill/>
          <a:ln w="25400" cap="flat" cmpd="sng">
            <a:solidFill>
              <a:schemeClr val="dk1"/>
            </a:solidFill>
            <a:prstDash val="solid"/>
            <a:round/>
            <a:headEnd type="triangle" w="med" len="med"/>
            <a:tailEnd type="triangle" w="med" len="med"/>
          </a:ln>
        </p:spPr>
      </p:cxnSp>
      <p:cxnSp>
        <p:nvCxnSpPr>
          <p:cNvPr id="533" name="Google Shape;533;p48"/>
          <p:cNvCxnSpPr/>
          <p:nvPr/>
        </p:nvCxnSpPr>
        <p:spPr>
          <a:xfrm>
            <a:off x="2551176" y="3092389"/>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4" name="Google Shape;534;p48"/>
          <p:cNvCxnSpPr/>
          <p:nvPr/>
        </p:nvCxnSpPr>
        <p:spPr>
          <a:xfrm>
            <a:off x="2551176" y="3639828"/>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535" name="Google Shape;535;p48"/>
          <p:cNvCxnSpPr/>
          <p:nvPr/>
        </p:nvCxnSpPr>
        <p:spPr>
          <a:xfrm>
            <a:off x="5129784" y="3092389"/>
            <a:ext cx="743572" cy="0"/>
          </a:xfrm>
          <a:prstGeom prst="straightConnector1">
            <a:avLst/>
          </a:prstGeom>
          <a:noFill/>
          <a:ln w="25400" cap="flat" cmpd="sng">
            <a:solidFill>
              <a:schemeClr val="dk1"/>
            </a:solidFill>
            <a:prstDash val="solid"/>
            <a:round/>
            <a:headEnd type="triangle" w="med" len="med"/>
            <a:tailEnd type="triangle" w="med" len="med"/>
          </a:ln>
        </p:spPr>
      </p:cxnSp>
      <p:cxnSp>
        <p:nvCxnSpPr>
          <p:cNvPr id="536" name="Google Shape;536;p48"/>
          <p:cNvCxnSpPr/>
          <p:nvPr/>
        </p:nvCxnSpPr>
        <p:spPr>
          <a:xfrm>
            <a:off x="5129784" y="3639828"/>
            <a:ext cx="743572" cy="0"/>
          </a:xfrm>
          <a:prstGeom prst="straightConnector1">
            <a:avLst/>
          </a:prstGeom>
          <a:noFill/>
          <a:ln w="25400" cap="flat" cmpd="sng">
            <a:solidFill>
              <a:schemeClr val="dk1"/>
            </a:solidFill>
            <a:prstDash val="solid"/>
            <a:round/>
            <a:headEnd type="triangle" w="med" len="med"/>
            <a:tailEnd type="triangle" w="med" len="med"/>
          </a:ln>
        </p:spPr>
      </p:cxnSp>
      <p:sp>
        <p:nvSpPr>
          <p:cNvPr id="537" name="Google Shape;537;p48"/>
          <p:cNvSpPr txBox="1"/>
          <p:nvPr/>
        </p:nvSpPr>
        <p:spPr>
          <a:xfrm>
            <a:off x="171839" y="1559917"/>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8" name="Google Shape;538;p48"/>
          <p:cNvSpPr txBox="1"/>
          <p:nvPr/>
        </p:nvSpPr>
        <p:spPr>
          <a:xfrm>
            <a:off x="6866144" y="1559918"/>
            <a:ext cx="18856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TSO / Data Location</a:t>
            </a:r>
            <a:endParaRPr/>
          </a:p>
        </p:txBody>
      </p:sp>
      <p:sp>
        <p:nvSpPr>
          <p:cNvPr id="539" name="Google Shape;539;p48"/>
          <p:cNvSpPr txBox="1"/>
          <p:nvPr/>
        </p:nvSpPr>
        <p:spPr>
          <a:xfrm>
            <a:off x="4365626" y="1559917"/>
            <a:ext cx="93789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Metadata</a:t>
            </a:r>
            <a:endParaRPr/>
          </a:p>
        </p:txBody>
      </p:sp>
      <p:sp>
        <p:nvSpPr>
          <p:cNvPr id="540" name="Google Shape;540;p48"/>
          <p:cNvSpPr txBox="1"/>
          <p:nvPr/>
        </p:nvSpPr>
        <p:spPr>
          <a:xfrm>
            <a:off x="2479021" y="2567815"/>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1" name="Google Shape;541;p48"/>
          <p:cNvSpPr txBox="1"/>
          <p:nvPr/>
        </p:nvSpPr>
        <p:spPr>
          <a:xfrm>
            <a:off x="5099443" y="2572520"/>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DistSQL</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API</a:t>
            </a:r>
            <a:endParaRPr/>
          </a:p>
        </p:txBody>
      </p:sp>
      <p:sp>
        <p:nvSpPr>
          <p:cNvPr id="542" name="Google Shape;542;p48"/>
          <p:cNvSpPr txBox="1"/>
          <p:nvPr/>
        </p:nvSpPr>
        <p:spPr>
          <a:xfrm>
            <a:off x="2493679"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3" name="Google Shape;543;p48"/>
          <p:cNvSpPr txBox="1"/>
          <p:nvPr/>
        </p:nvSpPr>
        <p:spPr>
          <a:xfrm>
            <a:off x="5134257" y="3310891"/>
            <a:ext cx="77025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KV API</a:t>
            </a:r>
            <a:endParaRPr/>
          </a:p>
        </p:txBody>
      </p:sp>
      <p:sp>
        <p:nvSpPr>
          <p:cNvPr id="544" name="Google Shape;544;p48"/>
          <p:cNvSpPr txBox="1"/>
          <p:nvPr/>
        </p:nvSpPr>
        <p:spPr>
          <a:xfrm>
            <a:off x="614617" y="2286204"/>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5" name="Google Shape;545;p48"/>
          <p:cNvSpPr txBox="1"/>
          <p:nvPr/>
        </p:nvSpPr>
        <p:spPr>
          <a:xfrm>
            <a:off x="614617" y="4141086"/>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46" name="Google Shape;546;p48"/>
          <p:cNvSpPr txBox="1"/>
          <p:nvPr/>
        </p:nvSpPr>
        <p:spPr>
          <a:xfrm>
            <a:off x="614617" y="3197922"/>
            <a:ext cx="77025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MySQL protocol</a:t>
            </a:r>
            <a:endParaRPr/>
          </a:p>
        </p:txBody>
      </p:sp>
      <p:sp>
        <p:nvSpPr>
          <p:cNvPr id="5" name="TextBox 4">
            <a:extLst>
              <a:ext uri="{FF2B5EF4-FFF2-40B4-BE49-F238E27FC236}">
                <a16:creationId xmlns:a16="http://schemas.microsoft.com/office/drawing/2014/main" id="{ECF38143-43B1-89A4-42D5-C825F31B3C65}"/>
              </a:ext>
            </a:extLst>
          </p:cNvPr>
          <p:cNvSpPr txBox="1"/>
          <p:nvPr/>
        </p:nvSpPr>
        <p:spPr>
          <a:xfrm>
            <a:off x="2286000" y="2410892"/>
            <a:ext cx="4572000" cy="307777"/>
          </a:xfrm>
          <a:prstGeom prst="rect">
            <a:avLst/>
          </a:prstGeom>
          <a:noFill/>
        </p:spPr>
        <p:txBody>
          <a:bodyPr wrap="square">
            <a:spAutoFit/>
          </a:bodyPr>
          <a:lstStyle/>
          <a:p>
            <a:r>
              <a:rPr lang="en-US" b="0" dirty="0">
                <a:effectLst/>
              </a:rPr>
              <a:t> </a:t>
            </a:r>
            <a:endParaRPr lang="en-US" dirty="0"/>
          </a:p>
        </p:txBody>
      </p:sp>
      <p:sp>
        <p:nvSpPr>
          <p:cNvPr id="6" name="Rounded Rectangle 5">
            <a:extLst>
              <a:ext uri="{FF2B5EF4-FFF2-40B4-BE49-F238E27FC236}">
                <a16:creationId xmlns:a16="http://schemas.microsoft.com/office/drawing/2014/main" id="{07BDC4D7-A5F3-277E-6D09-94A444FA264C}"/>
              </a:ext>
            </a:extLst>
          </p:cNvPr>
          <p:cNvSpPr/>
          <p:nvPr/>
        </p:nvSpPr>
        <p:spPr>
          <a:xfrm>
            <a:off x="1347863" y="943304"/>
            <a:ext cx="1298754" cy="1259569"/>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 Processing happens here!</a:t>
            </a:r>
          </a:p>
        </p:txBody>
      </p:sp>
      <p:sp>
        <p:nvSpPr>
          <p:cNvPr id="7" name="Rounded Rectangle 6">
            <a:extLst>
              <a:ext uri="{FF2B5EF4-FFF2-40B4-BE49-F238E27FC236}">
                <a16:creationId xmlns:a16="http://schemas.microsoft.com/office/drawing/2014/main" id="{8FF226A0-4900-E51C-87F7-F5CB504FBD93}"/>
              </a:ext>
            </a:extLst>
          </p:cNvPr>
          <p:cNvSpPr/>
          <p:nvPr/>
        </p:nvSpPr>
        <p:spPr>
          <a:xfrm>
            <a:off x="1352412" y="943304"/>
            <a:ext cx="1308160" cy="4123942"/>
          </a:xfrm>
          <a:prstGeom prst="round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073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Server - SQL Processing</a:t>
            </a:r>
            <a:endParaRPr sz="2400" dirty="0"/>
          </a:p>
        </p:txBody>
      </p:sp>
      <p:pic>
        <p:nvPicPr>
          <p:cNvPr id="2050" name="Picture 2">
            <a:extLst>
              <a:ext uri="{FF2B5EF4-FFF2-40B4-BE49-F238E27FC236}">
                <a16:creationId xmlns:a16="http://schemas.microsoft.com/office/drawing/2014/main" id="{5AE46575-E332-E902-9C90-7296E9534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5" y="1131924"/>
            <a:ext cx="8457856" cy="365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535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Server - SQL Processing</a:t>
            </a:r>
            <a:endParaRPr sz="2400" dirty="0"/>
          </a:p>
        </p:txBody>
      </p:sp>
      <p:pic>
        <p:nvPicPr>
          <p:cNvPr id="2050" name="Picture 2">
            <a:extLst>
              <a:ext uri="{FF2B5EF4-FFF2-40B4-BE49-F238E27FC236}">
                <a16:creationId xmlns:a16="http://schemas.microsoft.com/office/drawing/2014/main" id="{5AE46575-E332-E902-9C90-7296E9534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5" y="1131924"/>
            <a:ext cx="8457856" cy="3650387"/>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4F978D3-A1D8-7459-433E-29A5A04F2CE1}"/>
              </a:ext>
            </a:extLst>
          </p:cNvPr>
          <p:cNvSpPr/>
          <p:nvPr/>
        </p:nvSpPr>
        <p:spPr>
          <a:xfrm>
            <a:off x="333168" y="1131924"/>
            <a:ext cx="782399" cy="3540660"/>
          </a:xfrm>
          <a:prstGeom prst="round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ine Callout 1 2">
            <a:extLst>
              <a:ext uri="{FF2B5EF4-FFF2-40B4-BE49-F238E27FC236}">
                <a16:creationId xmlns:a16="http://schemas.microsoft.com/office/drawing/2014/main" id="{FB4D92FD-F0A9-CAA7-1FDE-1F24CB86348A}"/>
              </a:ext>
            </a:extLst>
          </p:cNvPr>
          <p:cNvSpPr/>
          <p:nvPr/>
        </p:nvSpPr>
        <p:spPr>
          <a:xfrm>
            <a:off x="3703320" y="786384"/>
            <a:ext cx="2139696" cy="1435608"/>
          </a:xfrm>
          <a:prstGeom prst="borderCallout1">
            <a:avLst>
              <a:gd name="adj1" fmla="val 18750"/>
              <a:gd name="adj2" fmla="val -8333"/>
              <a:gd name="adj3" fmla="val 62182"/>
              <a:gd name="adj4" fmla="val -117820"/>
            </a:avLst>
          </a:prstGeom>
          <a:solidFill>
            <a:srgbClr val="FF0000"/>
          </a:solid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This is an application that is connecting to </a:t>
            </a:r>
            <a:r>
              <a:rPr lang="en-US" sz="1600" dirty="0" err="1"/>
              <a:t>TiDB</a:t>
            </a:r>
            <a:r>
              <a:rPr lang="en-US" sz="1600" dirty="0"/>
              <a:t>.</a:t>
            </a:r>
          </a:p>
        </p:txBody>
      </p:sp>
    </p:spTree>
    <p:extLst>
      <p:ext uri="{BB962C8B-B14F-4D97-AF65-F5344CB8AC3E}">
        <p14:creationId xmlns:p14="http://schemas.microsoft.com/office/powerpoint/2010/main" val="2120300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Server – Access Protocols</a:t>
            </a:r>
            <a:endParaRPr sz="2400" dirty="0"/>
          </a:p>
        </p:txBody>
      </p:sp>
      <p:pic>
        <p:nvPicPr>
          <p:cNvPr id="2050" name="Picture 2">
            <a:extLst>
              <a:ext uri="{FF2B5EF4-FFF2-40B4-BE49-F238E27FC236}">
                <a16:creationId xmlns:a16="http://schemas.microsoft.com/office/drawing/2014/main" id="{5AE46575-E332-E902-9C90-7296E9534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5" y="1131924"/>
            <a:ext cx="8457856" cy="3650387"/>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4F978D3-A1D8-7459-433E-29A5A04F2CE1}"/>
              </a:ext>
            </a:extLst>
          </p:cNvPr>
          <p:cNvSpPr/>
          <p:nvPr/>
        </p:nvSpPr>
        <p:spPr>
          <a:xfrm>
            <a:off x="1320720" y="2580894"/>
            <a:ext cx="1285320" cy="628650"/>
          </a:xfrm>
          <a:prstGeom prst="round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ine Callout 1 2">
            <a:extLst>
              <a:ext uri="{FF2B5EF4-FFF2-40B4-BE49-F238E27FC236}">
                <a16:creationId xmlns:a16="http://schemas.microsoft.com/office/drawing/2014/main" id="{FB4D92FD-F0A9-CAA7-1FDE-1F24CB86348A}"/>
              </a:ext>
            </a:extLst>
          </p:cNvPr>
          <p:cNvSpPr/>
          <p:nvPr/>
        </p:nvSpPr>
        <p:spPr>
          <a:xfrm>
            <a:off x="5212080" y="1720726"/>
            <a:ext cx="2139696" cy="1435608"/>
          </a:xfrm>
          <a:prstGeom prst="borderCallout1">
            <a:avLst>
              <a:gd name="adj1" fmla="val 18750"/>
              <a:gd name="adj2" fmla="val -8333"/>
              <a:gd name="adj3" fmla="val 62182"/>
              <a:gd name="adj4" fmla="val -117820"/>
            </a:avLst>
          </a:prstGeom>
          <a:solidFill>
            <a:srgbClr val="FF0000"/>
          </a:solid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err="1"/>
              <a:t>TiDB</a:t>
            </a:r>
            <a:r>
              <a:rPr lang="en-US" sz="1600" dirty="0"/>
              <a:t> uses the MySQL access protocol.</a:t>
            </a:r>
          </a:p>
        </p:txBody>
      </p:sp>
    </p:spTree>
    <p:extLst>
      <p:ext uri="{BB962C8B-B14F-4D97-AF65-F5344CB8AC3E}">
        <p14:creationId xmlns:p14="http://schemas.microsoft.com/office/powerpoint/2010/main" val="3449572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Server – Access Protocols</a:t>
            </a:r>
            <a:endParaRPr sz="2400" dirty="0"/>
          </a:p>
        </p:txBody>
      </p:sp>
      <p:pic>
        <p:nvPicPr>
          <p:cNvPr id="2050" name="Picture 2">
            <a:extLst>
              <a:ext uri="{FF2B5EF4-FFF2-40B4-BE49-F238E27FC236}">
                <a16:creationId xmlns:a16="http://schemas.microsoft.com/office/drawing/2014/main" id="{5AE46575-E332-E902-9C90-7296E9534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5" y="1131924"/>
            <a:ext cx="8457856" cy="3650387"/>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4F978D3-A1D8-7459-433E-29A5A04F2CE1}"/>
              </a:ext>
            </a:extLst>
          </p:cNvPr>
          <p:cNvSpPr/>
          <p:nvPr/>
        </p:nvSpPr>
        <p:spPr>
          <a:xfrm>
            <a:off x="1320720" y="2580894"/>
            <a:ext cx="1285320" cy="628650"/>
          </a:xfrm>
          <a:prstGeom prst="round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ine Callout 1 2">
            <a:extLst>
              <a:ext uri="{FF2B5EF4-FFF2-40B4-BE49-F238E27FC236}">
                <a16:creationId xmlns:a16="http://schemas.microsoft.com/office/drawing/2014/main" id="{FB4D92FD-F0A9-CAA7-1FDE-1F24CB86348A}"/>
              </a:ext>
            </a:extLst>
          </p:cNvPr>
          <p:cNvSpPr/>
          <p:nvPr/>
        </p:nvSpPr>
        <p:spPr>
          <a:xfrm>
            <a:off x="5212080" y="1720726"/>
            <a:ext cx="2139696" cy="1435608"/>
          </a:xfrm>
          <a:prstGeom prst="borderCallout1">
            <a:avLst>
              <a:gd name="adj1" fmla="val 18750"/>
              <a:gd name="adj2" fmla="val -8333"/>
              <a:gd name="adj3" fmla="val 62182"/>
              <a:gd name="adj4" fmla="val -117820"/>
            </a:avLst>
          </a:prstGeom>
          <a:solidFill>
            <a:srgbClr val="FF0000"/>
          </a:solid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err="1"/>
              <a:t>TiDB</a:t>
            </a:r>
            <a:r>
              <a:rPr lang="en-US" sz="1600" dirty="0"/>
              <a:t> uses the MySQL access protocol.</a:t>
            </a:r>
          </a:p>
        </p:txBody>
      </p:sp>
      <p:sp>
        <p:nvSpPr>
          <p:cNvPr id="4" name="Rectangle 3">
            <a:extLst>
              <a:ext uri="{FF2B5EF4-FFF2-40B4-BE49-F238E27FC236}">
                <a16:creationId xmlns:a16="http://schemas.microsoft.com/office/drawing/2014/main" id="{A361C2FA-0281-A7AF-1029-5FF0726B044F}"/>
              </a:ext>
            </a:extLst>
          </p:cNvPr>
          <p:cNvSpPr/>
          <p:nvPr/>
        </p:nvSpPr>
        <p:spPr>
          <a:xfrm>
            <a:off x="279125" y="694944"/>
            <a:ext cx="8727715" cy="4251960"/>
          </a:xfrm>
          <a:prstGeom prst="rect">
            <a:avLst/>
          </a:prstGeom>
          <a:solidFill>
            <a:schemeClr val="bg1">
              <a:alpha val="76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D8543EA-1014-8B45-41E3-2DBC1A7A063F}"/>
              </a:ext>
            </a:extLst>
          </p:cNvPr>
          <p:cNvSpPr/>
          <p:nvPr/>
        </p:nvSpPr>
        <p:spPr>
          <a:xfrm>
            <a:off x="2270114" y="1392174"/>
            <a:ext cx="4745736" cy="2377440"/>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MySQL Family in a nutshell:</a:t>
            </a:r>
          </a:p>
          <a:p>
            <a:pPr algn="ctr"/>
            <a:r>
              <a:rPr lang="en-US" sz="2000" dirty="0"/>
              <a:t>A user can connect to </a:t>
            </a:r>
            <a:r>
              <a:rPr lang="en-US" sz="2000" dirty="0" err="1"/>
              <a:t>TiDB</a:t>
            </a:r>
            <a:r>
              <a:rPr lang="en-US" sz="2000" dirty="0"/>
              <a:t> and think she is connected to MySQL.</a:t>
            </a:r>
            <a:br>
              <a:rPr lang="en-US" sz="2000" dirty="0"/>
            </a:br>
            <a:br>
              <a:rPr lang="en-US" sz="2000" dirty="0"/>
            </a:br>
            <a:r>
              <a:rPr lang="en-US" sz="2000" dirty="0"/>
              <a:t>What are the implications of this?</a:t>
            </a:r>
          </a:p>
        </p:txBody>
      </p:sp>
    </p:spTree>
    <p:extLst>
      <p:ext uri="{BB962C8B-B14F-4D97-AF65-F5344CB8AC3E}">
        <p14:creationId xmlns:p14="http://schemas.microsoft.com/office/powerpoint/2010/main" val="2695369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Server – Parse and Optimize</a:t>
            </a:r>
            <a:endParaRPr sz="2400" dirty="0"/>
          </a:p>
        </p:txBody>
      </p:sp>
      <p:pic>
        <p:nvPicPr>
          <p:cNvPr id="2050" name="Picture 2">
            <a:extLst>
              <a:ext uri="{FF2B5EF4-FFF2-40B4-BE49-F238E27FC236}">
                <a16:creationId xmlns:a16="http://schemas.microsoft.com/office/drawing/2014/main" id="{5AE46575-E332-E902-9C90-7296E9534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5" y="1131924"/>
            <a:ext cx="8457856" cy="3650387"/>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4F978D3-A1D8-7459-433E-29A5A04F2CE1}"/>
              </a:ext>
            </a:extLst>
          </p:cNvPr>
          <p:cNvSpPr/>
          <p:nvPr/>
        </p:nvSpPr>
        <p:spPr>
          <a:xfrm>
            <a:off x="3853608" y="1483614"/>
            <a:ext cx="1285320" cy="1561338"/>
          </a:xfrm>
          <a:prstGeom prst="round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ine Callout 1 2">
            <a:extLst>
              <a:ext uri="{FF2B5EF4-FFF2-40B4-BE49-F238E27FC236}">
                <a16:creationId xmlns:a16="http://schemas.microsoft.com/office/drawing/2014/main" id="{FB4D92FD-F0A9-CAA7-1FDE-1F24CB86348A}"/>
              </a:ext>
            </a:extLst>
          </p:cNvPr>
          <p:cNvSpPr/>
          <p:nvPr/>
        </p:nvSpPr>
        <p:spPr>
          <a:xfrm>
            <a:off x="6459304" y="833758"/>
            <a:ext cx="2474384" cy="1561338"/>
          </a:xfrm>
          <a:prstGeom prst="borderCallout1">
            <a:avLst>
              <a:gd name="adj1" fmla="val 18750"/>
              <a:gd name="adj2" fmla="val -8333"/>
              <a:gd name="adj3" fmla="val 44613"/>
              <a:gd name="adj4" fmla="val -51228"/>
            </a:avLst>
          </a:prstGeom>
          <a:solidFill>
            <a:srgbClr val="FF0000"/>
          </a:solid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The </a:t>
            </a:r>
            <a:r>
              <a:rPr lang="en-US" sz="1600" dirty="0" err="1"/>
              <a:t>TiDB</a:t>
            </a:r>
            <a:r>
              <a:rPr lang="en-US" sz="1600" dirty="0"/>
              <a:t> Server:</a:t>
            </a:r>
            <a:br>
              <a:rPr lang="en-US" sz="1600" dirty="0"/>
            </a:br>
            <a:endParaRPr lang="en-US" sz="1600" dirty="0"/>
          </a:p>
          <a:p>
            <a:pPr marL="285750" indent="-285750">
              <a:buClr>
                <a:schemeClr val="bg1"/>
              </a:buClr>
              <a:buFont typeface="Arial" panose="020B0604020202020204" pitchFamily="34" charset="0"/>
              <a:buChar char="•"/>
            </a:pPr>
            <a:r>
              <a:rPr lang="en-US" sz="1600" dirty="0"/>
              <a:t>Parses the SQL</a:t>
            </a:r>
          </a:p>
          <a:p>
            <a:pPr marL="285750" indent="-285750">
              <a:buClr>
                <a:schemeClr val="bg1"/>
              </a:buClr>
              <a:buFont typeface="Arial" panose="020B0604020202020204" pitchFamily="34" charset="0"/>
              <a:buChar char="•"/>
            </a:pPr>
            <a:r>
              <a:rPr lang="en-US" sz="1600" dirty="0"/>
              <a:t>Optimizes the query.</a:t>
            </a:r>
          </a:p>
        </p:txBody>
      </p:sp>
    </p:spTree>
    <p:extLst>
      <p:ext uri="{BB962C8B-B14F-4D97-AF65-F5344CB8AC3E}">
        <p14:creationId xmlns:p14="http://schemas.microsoft.com/office/powerpoint/2010/main" val="4255820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Server – Accesses the data</a:t>
            </a:r>
            <a:endParaRPr sz="2400" dirty="0"/>
          </a:p>
        </p:txBody>
      </p:sp>
      <p:pic>
        <p:nvPicPr>
          <p:cNvPr id="2050" name="Picture 2">
            <a:extLst>
              <a:ext uri="{FF2B5EF4-FFF2-40B4-BE49-F238E27FC236}">
                <a16:creationId xmlns:a16="http://schemas.microsoft.com/office/drawing/2014/main" id="{5AE46575-E332-E902-9C90-7296E9534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5" y="1131924"/>
            <a:ext cx="8457856" cy="3650387"/>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4F978D3-A1D8-7459-433E-29A5A04F2CE1}"/>
              </a:ext>
            </a:extLst>
          </p:cNvPr>
          <p:cNvSpPr/>
          <p:nvPr/>
        </p:nvSpPr>
        <p:spPr>
          <a:xfrm>
            <a:off x="7684600" y="1010412"/>
            <a:ext cx="1180275" cy="3872484"/>
          </a:xfrm>
          <a:prstGeom prst="round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ine Callout 1 2">
            <a:extLst>
              <a:ext uri="{FF2B5EF4-FFF2-40B4-BE49-F238E27FC236}">
                <a16:creationId xmlns:a16="http://schemas.microsoft.com/office/drawing/2014/main" id="{FB4D92FD-F0A9-CAA7-1FDE-1F24CB86348A}"/>
              </a:ext>
            </a:extLst>
          </p:cNvPr>
          <p:cNvSpPr/>
          <p:nvPr/>
        </p:nvSpPr>
        <p:spPr>
          <a:xfrm flipH="1">
            <a:off x="2240280" y="940688"/>
            <a:ext cx="3179532" cy="1893951"/>
          </a:xfrm>
          <a:prstGeom prst="borderCallout1">
            <a:avLst>
              <a:gd name="adj1" fmla="val 18750"/>
              <a:gd name="adj2" fmla="val -8333"/>
              <a:gd name="adj3" fmla="val 44613"/>
              <a:gd name="adj4" fmla="val -51228"/>
            </a:avLst>
          </a:prstGeom>
          <a:solidFill>
            <a:srgbClr val="FF0000"/>
          </a:solid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sz="1600" dirty="0"/>
              <a:t>The </a:t>
            </a:r>
            <a:r>
              <a:rPr lang="en-US" sz="1600" dirty="0" err="1"/>
              <a:t>TiDB</a:t>
            </a:r>
            <a:r>
              <a:rPr lang="en-US" sz="1600" dirty="0"/>
              <a:t> Server:</a:t>
            </a:r>
            <a:br>
              <a:rPr lang="en-US" sz="1600" dirty="0"/>
            </a:br>
            <a:endParaRPr lang="en-US" sz="1600" dirty="0"/>
          </a:p>
          <a:p>
            <a:pPr marL="285750" indent="-285750">
              <a:buClr>
                <a:schemeClr val="bg1"/>
              </a:buClr>
              <a:buFont typeface="Arial" panose="020B0604020202020204" pitchFamily="34" charset="0"/>
              <a:buChar char="•"/>
            </a:pPr>
            <a:r>
              <a:rPr lang="en-US" sz="1600" dirty="0"/>
              <a:t>Accesses </a:t>
            </a:r>
            <a:r>
              <a:rPr lang="en-US" sz="1600" dirty="0" err="1"/>
              <a:t>TiKV</a:t>
            </a:r>
            <a:endParaRPr lang="en-US" sz="1600" dirty="0"/>
          </a:p>
          <a:p>
            <a:pPr marL="285750" indent="-285750">
              <a:buClr>
                <a:schemeClr val="bg1"/>
              </a:buClr>
              <a:buFont typeface="Arial" panose="020B0604020202020204" pitchFamily="34" charset="0"/>
              <a:buChar char="•"/>
            </a:pPr>
            <a:r>
              <a:rPr lang="en-US" sz="1600" dirty="0"/>
              <a:t>Accesses </a:t>
            </a:r>
            <a:r>
              <a:rPr lang="en-US" sz="1600" dirty="0" err="1"/>
              <a:t>TiFlash</a:t>
            </a:r>
            <a:endParaRPr lang="en-US" sz="1600" dirty="0"/>
          </a:p>
        </p:txBody>
      </p:sp>
    </p:spTree>
    <p:extLst>
      <p:ext uri="{BB962C8B-B14F-4D97-AF65-F5344CB8AC3E}">
        <p14:creationId xmlns:p14="http://schemas.microsoft.com/office/powerpoint/2010/main" val="3378116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Server – Accesses the data</a:t>
            </a:r>
            <a:endParaRPr sz="2400" dirty="0"/>
          </a:p>
        </p:txBody>
      </p:sp>
      <p:pic>
        <p:nvPicPr>
          <p:cNvPr id="2050" name="Picture 2">
            <a:extLst>
              <a:ext uri="{FF2B5EF4-FFF2-40B4-BE49-F238E27FC236}">
                <a16:creationId xmlns:a16="http://schemas.microsoft.com/office/drawing/2014/main" id="{5AE46575-E332-E902-9C90-7296E9534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5" y="1131924"/>
            <a:ext cx="8457856" cy="3650387"/>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4F978D3-A1D8-7459-433E-29A5A04F2CE1}"/>
              </a:ext>
            </a:extLst>
          </p:cNvPr>
          <p:cNvSpPr/>
          <p:nvPr/>
        </p:nvSpPr>
        <p:spPr>
          <a:xfrm>
            <a:off x="7684600" y="1010412"/>
            <a:ext cx="1180275" cy="3872484"/>
          </a:xfrm>
          <a:prstGeom prst="round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ine Callout 1 2">
            <a:extLst>
              <a:ext uri="{FF2B5EF4-FFF2-40B4-BE49-F238E27FC236}">
                <a16:creationId xmlns:a16="http://schemas.microsoft.com/office/drawing/2014/main" id="{FB4D92FD-F0A9-CAA7-1FDE-1F24CB86348A}"/>
              </a:ext>
            </a:extLst>
          </p:cNvPr>
          <p:cNvSpPr/>
          <p:nvPr/>
        </p:nvSpPr>
        <p:spPr>
          <a:xfrm flipH="1">
            <a:off x="2240280" y="940688"/>
            <a:ext cx="3179532" cy="1893951"/>
          </a:xfrm>
          <a:prstGeom prst="borderCallout1">
            <a:avLst>
              <a:gd name="adj1" fmla="val 18750"/>
              <a:gd name="adj2" fmla="val -8333"/>
              <a:gd name="adj3" fmla="val 44613"/>
              <a:gd name="adj4" fmla="val -51228"/>
            </a:avLst>
          </a:prstGeom>
          <a:solidFill>
            <a:srgbClr val="FF0000"/>
          </a:solid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sz="1600" dirty="0"/>
              <a:t>The </a:t>
            </a:r>
            <a:r>
              <a:rPr lang="en-US" sz="1600" dirty="0" err="1"/>
              <a:t>TiDB</a:t>
            </a:r>
            <a:r>
              <a:rPr lang="en-US" sz="1600" dirty="0"/>
              <a:t> Server:</a:t>
            </a:r>
            <a:br>
              <a:rPr lang="en-US" sz="1600" dirty="0"/>
            </a:br>
            <a:endParaRPr lang="en-US" sz="1600" dirty="0"/>
          </a:p>
          <a:p>
            <a:pPr marL="285750" indent="-285750">
              <a:buClr>
                <a:schemeClr val="bg1"/>
              </a:buClr>
              <a:buFont typeface="Arial" panose="020B0604020202020204" pitchFamily="34" charset="0"/>
              <a:buChar char="•"/>
            </a:pPr>
            <a:r>
              <a:rPr lang="en-US" sz="1600" dirty="0"/>
              <a:t>Accesses </a:t>
            </a:r>
            <a:r>
              <a:rPr lang="en-US" sz="1600" dirty="0" err="1"/>
              <a:t>TiKV</a:t>
            </a:r>
            <a:endParaRPr lang="en-US" sz="1600" dirty="0"/>
          </a:p>
          <a:p>
            <a:pPr marL="285750" indent="-285750">
              <a:buClr>
                <a:schemeClr val="bg1"/>
              </a:buClr>
              <a:buFont typeface="Arial" panose="020B0604020202020204" pitchFamily="34" charset="0"/>
              <a:buChar char="•"/>
            </a:pPr>
            <a:r>
              <a:rPr lang="en-US" sz="1600" dirty="0"/>
              <a:t>Accesses </a:t>
            </a:r>
            <a:r>
              <a:rPr lang="en-US" sz="1600" dirty="0" err="1"/>
              <a:t>TiFlash</a:t>
            </a:r>
            <a:endParaRPr lang="en-US" sz="1600" dirty="0"/>
          </a:p>
          <a:p>
            <a:pPr marL="285750" indent="-285750">
              <a:buClr>
                <a:schemeClr val="bg1"/>
              </a:buClr>
              <a:buFont typeface="Arial" panose="020B0604020202020204" pitchFamily="34" charset="0"/>
              <a:buChar char="•"/>
            </a:pPr>
            <a:r>
              <a:rPr lang="en-US" sz="1600" b="1" dirty="0">
                <a:solidFill>
                  <a:srgbClr val="FFFF00"/>
                </a:solidFill>
              </a:rPr>
              <a:t>Can Access BOTH </a:t>
            </a:r>
            <a:r>
              <a:rPr lang="en-US" sz="1600" b="1" dirty="0" err="1">
                <a:solidFill>
                  <a:srgbClr val="FFFF00"/>
                </a:solidFill>
              </a:rPr>
              <a:t>TiKV</a:t>
            </a:r>
            <a:r>
              <a:rPr lang="en-US" sz="1600" b="1" dirty="0">
                <a:solidFill>
                  <a:srgbClr val="FFFF00"/>
                </a:solidFill>
              </a:rPr>
              <a:t> and </a:t>
            </a:r>
            <a:r>
              <a:rPr lang="en-US" sz="1600" b="1" dirty="0" err="1">
                <a:solidFill>
                  <a:srgbClr val="FFFF00"/>
                </a:solidFill>
              </a:rPr>
              <a:t>TiFlash</a:t>
            </a:r>
            <a:r>
              <a:rPr lang="en-US" sz="1600" b="1" dirty="0">
                <a:solidFill>
                  <a:srgbClr val="FFFF00"/>
                </a:solidFill>
              </a:rPr>
              <a:t> within a single query!</a:t>
            </a:r>
          </a:p>
        </p:txBody>
      </p:sp>
    </p:spTree>
    <p:extLst>
      <p:ext uri="{BB962C8B-B14F-4D97-AF65-F5344CB8AC3E}">
        <p14:creationId xmlns:p14="http://schemas.microsoft.com/office/powerpoint/2010/main" val="393160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9558-93B4-D398-A293-46F670BADD1E}"/>
              </a:ext>
            </a:extLst>
          </p:cNvPr>
          <p:cNvSpPr>
            <a:spLocks noGrp="1"/>
          </p:cNvSpPr>
          <p:nvPr>
            <p:ph type="title"/>
          </p:nvPr>
        </p:nvSpPr>
        <p:spPr>
          <a:xfrm>
            <a:off x="0" y="1567800"/>
            <a:ext cx="9144000" cy="2007900"/>
          </a:xfrm>
        </p:spPr>
        <p:txBody>
          <a:bodyPr>
            <a:normAutofit/>
          </a:bodyPr>
          <a:lstStyle/>
          <a:p>
            <a:r>
              <a:rPr lang="en-US" sz="4000" dirty="0"/>
              <a:t>What are the </a:t>
            </a:r>
            <a:r>
              <a:rPr lang="en-US" sz="4000" dirty="0" err="1"/>
              <a:t>TiDB</a:t>
            </a:r>
            <a:r>
              <a:rPr lang="en-US" sz="4000" dirty="0"/>
              <a:t> Use Cases?</a:t>
            </a:r>
          </a:p>
        </p:txBody>
      </p:sp>
    </p:spTree>
    <p:extLst>
      <p:ext uri="{BB962C8B-B14F-4D97-AF65-F5344CB8AC3E}">
        <p14:creationId xmlns:p14="http://schemas.microsoft.com/office/powerpoint/2010/main" val="3501882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Server – Back to Connections</a:t>
            </a:r>
            <a:endParaRPr sz="2400" dirty="0"/>
          </a:p>
        </p:txBody>
      </p:sp>
      <p:pic>
        <p:nvPicPr>
          <p:cNvPr id="2050" name="Picture 2">
            <a:extLst>
              <a:ext uri="{FF2B5EF4-FFF2-40B4-BE49-F238E27FC236}">
                <a16:creationId xmlns:a16="http://schemas.microsoft.com/office/drawing/2014/main" id="{5AE46575-E332-E902-9C90-7296E9534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5" y="1131924"/>
            <a:ext cx="8457856" cy="3650387"/>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4F978D3-A1D8-7459-433E-29A5A04F2CE1}"/>
              </a:ext>
            </a:extLst>
          </p:cNvPr>
          <p:cNvSpPr/>
          <p:nvPr/>
        </p:nvSpPr>
        <p:spPr>
          <a:xfrm>
            <a:off x="914399" y="2571750"/>
            <a:ext cx="585217" cy="610362"/>
          </a:xfrm>
          <a:prstGeom prst="round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ine Callout 1 2">
            <a:extLst>
              <a:ext uri="{FF2B5EF4-FFF2-40B4-BE49-F238E27FC236}">
                <a16:creationId xmlns:a16="http://schemas.microsoft.com/office/drawing/2014/main" id="{FB4D92FD-F0A9-CAA7-1FDE-1F24CB86348A}"/>
              </a:ext>
            </a:extLst>
          </p:cNvPr>
          <p:cNvSpPr/>
          <p:nvPr/>
        </p:nvSpPr>
        <p:spPr>
          <a:xfrm>
            <a:off x="3188676" y="1699641"/>
            <a:ext cx="3175548" cy="458344"/>
          </a:xfrm>
          <a:prstGeom prst="borderCallout1">
            <a:avLst>
              <a:gd name="adj1" fmla="val 18750"/>
              <a:gd name="adj2" fmla="val -8333"/>
              <a:gd name="adj3" fmla="val 194239"/>
              <a:gd name="adj4" fmla="val -51516"/>
            </a:avLst>
          </a:prstGeom>
          <a:solidFill>
            <a:srgbClr val="FF0000"/>
          </a:solid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r>
              <a:rPr lang="en-US" sz="1600" dirty="0"/>
              <a:t>Are we missing something here?</a:t>
            </a:r>
            <a:endParaRPr lang="en-US" sz="1600" b="1" dirty="0">
              <a:solidFill>
                <a:srgbClr val="FFFF00"/>
              </a:solidFill>
            </a:endParaRPr>
          </a:p>
        </p:txBody>
      </p:sp>
    </p:spTree>
    <p:extLst>
      <p:ext uri="{BB962C8B-B14F-4D97-AF65-F5344CB8AC3E}">
        <p14:creationId xmlns:p14="http://schemas.microsoft.com/office/powerpoint/2010/main" val="1438637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90" name="Google Shape;490;p48"/>
          <p:cNvSpPr txBox="1">
            <a:spLocks noGrp="1"/>
          </p:cNvSpPr>
          <p:nvPr>
            <p:ph type="title"/>
          </p:nvPr>
        </p:nvSpPr>
        <p:spPr>
          <a:xfrm>
            <a:off x="352975" y="-8642"/>
            <a:ext cx="8511900" cy="53343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Font typeface="Helvetica Neue"/>
              <a:buNone/>
            </a:pPr>
            <a:r>
              <a:rPr lang="en" sz="2400" dirty="0" err="1"/>
              <a:t>TiDB</a:t>
            </a:r>
            <a:r>
              <a:rPr lang="en" sz="2400" dirty="0"/>
              <a:t> Server – Back to Connections</a:t>
            </a:r>
            <a:endParaRPr sz="2400" dirty="0"/>
          </a:p>
        </p:txBody>
      </p:sp>
      <p:pic>
        <p:nvPicPr>
          <p:cNvPr id="2050" name="Picture 2">
            <a:extLst>
              <a:ext uri="{FF2B5EF4-FFF2-40B4-BE49-F238E27FC236}">
                <a16:creationId xmlns:a16="http://schemas.microsoft.com/office/drawing/2014/main" id="{5AE46575-E332-E902-9C90-7296E9534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5" y="1131924"/>
            <a:ext cx="8457856" cy="3650387"/>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4F978D3-A1D8-7459-433E-29A5A04F2CE1}"/>
              </a:ext>
            </a:extLst>
          </p:cNvPr>
          <p:cNvSpPr/>
          <p:nvPr/>
        </p:nvSpPr>
        <p:spPr>
          <a:xfrm>
            <a:off x="914399" y="2571750"/>
            <a:ext cx="585217" cy="610362"/>
          </a:xfrm>
          <a:prstGeom prst="round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ine Callout 1 2">
            <a:extLst>
              <a:ext uri="{FF2B5EF4-FFF2-40B4-BE49-F238E27FC236}">
                <a16:creationId xmlns:a16="http://schemas.microsoft.com/office/drawing/2014/main" id="{FB4D92FD-F0A9-CAA7-1FDE-1F24CB86348A}"/>
              </a:ext>
            </a:extLst>
          </p:cNvPr>
          <p:cNvSpPr/>
          <p:nvPr/>
        </p:nvSpPr>
        <p:spPr>
          <a:xfrm>
            <a:off x="3188676" y="1699641"/>
            <a:ext cx="3175548" cy="458344"/>
          </a:xfrm>
          <a:prstGeom prst="borderCallout1">
            <a:avLst>
              <a:gd name="adj1" fmla="val 18750"/>
              <a:gd name="adj2" fmla="val -8333"/>
              <a:gd name="adj3" fmla="val 194239"/>
              <a:gd name="adj4" fmla="val -51516"/>
            </a:avLst>
          </a:prstGeom>
          <a:solidFill>
            <a:srgbClr val="FF0000"/>
          </a:solid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r>
              <a:rPr lang="en-US" sz="1600" dirty="0"/>
              <a:t>Are we missing something here?</a:t>
            </a:r>
            <a:endParaRPr lang="en-US" sz="1600" b="1" dirty="0">
              <a:solidFill>
                <a:srgbClr val="FFFF00"/>
              </a:solidFill>
            </a:endParaRPr>
          </a:p>
        </p:txBody>
      </p:sp>
      <p:sp>
        <p:nvSpPr>
          <p:cNvPr id="6" name="Rectangle 5">
            <a:extLst>
              <a:ext uri="{FF2B5EF4-FFF2-40B4-BE49-F238E27FC236}">
                <a16:creationId xmlns:a16="http://schemas.microsoft.com/office/drawing/2014/main" id="{55718408-FD18-FF2A-1777-95C47B27A993}"/>
              </a:ext>
            </a:extLst>
          </p:cNvPr>
          <p:cNvSpPr/>
          <p:nvPr/>
        </p:nvSpPr>
        <p:spPr>
          <a:xfrm>
            <a:off x="279125" y="731520"/>
            <a:ext cx="8700283" cy="4142232"/>
          </a:xfrm>
          <a:prstGeom prst="rect">
            <a:avLst/>
          </a:prstGeom>
          <a:solidFill>
            <a:schemeClr val="bg1">
              <a:alpha val="7216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5D8EFF0-00A0-F42C-04F7-6DF3267F88E3}"/>
              </a:ext>
            </a:extLst>
          </p:cNvPr>
          <p:cNvSpPr/>
          <p:nvPr/>
        </p:nvSpPr>
        <p:spPr>
          <a:xfrm>
            <a:off x="3266810" y="2591182"/>
            <a:ext cx="4533022" cy="1552194"/>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 </a:t>
            </a:r>
            <a:r>
              <a:rPr lang="en-US" sz="2000" b="1" dirty="0">
                <a:solidFill>
                  <a:srgbClr val="FFFF00"/>
                </a:solidFill>
              </a:rPr>
              <a:t>Single CLIENT CONNECTION </a:t>
            </a:r>
            <a:r>
              <a:rPr lang="en-US" sz="2000" dirty="0"/>
              <a:t>can only connect to </a:t>
            </a:r>
            <a:r>
              <a:rPr lang="en-US" sz="2000" dirty="0">
                <a:solidFill>
                  <a:schemeClr val="accent6"/>
                </a:solidFill>
              </a:rPr>
              <a:t>ONE </a:t>
            </a:r>
            <a:r>
              <a:rPr lang="en-US" sz="2000" dirty="0" err="1">
                <a:solidFill>
                  <a:srgbClr val="FFFF00"/>
                </a:solidFill>
              </a:rPr>
              <a:t>TiDB</a:t>
            </a:r>
            <a:r>
              <a:rPr lang="en-US" sz="2000" dirty="0">
                <a:solidFill>
                  <a:srgbClr val="FFFF00"/>
                </a:solidFill>
              </a:rPr>
              <a:t> Server </a:t>
            </a:r>
            <a:r>
              <a:rPr lang="en-US" sz="2000" dirty="0"/>
              <a:t>instance!</a:t>
            </a:r>
          </a:p>
        </p:txBody>
      </p:sp>
    </p:spTree>
    <p:extLst>
      <p:ext uri="{BB962C8B-B14F-4D97-AF65-F5344CB8AC3E}">
        <p14:creationId xmlns:p14="http://schemas.microsoft.com/office/powerpoint/2010/main" val="1334252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9558-93B4-D398-A293-46F670BADD1E}"/>
              </a:ext>
            </a:extLst>
          </p:cNvPr>
          <p:cNvSpPr>
            <a:spLocks noGrp="1"/>
          </p:cNvSpPr>
          <p:nvPr>
            <p:ph type="title"/>
          </p:nvPr>
        </p:nvSpPr>
        <p:spPr/>
        <p:txBody>
          <a:bodyPr>
            <a:normAutofit/>
          </a:bodyPr>
          <a:lstStyle/>
          <a:p>
            <a:r>
              <a:rPr lang="en-US" sz="4000" dirty="0"/>
              <a:t>Thorough Review</a:t>
            </a:r>
          </a:p>
        </p:txBody>
      </p:sp>
    </p:spTree>
    <p:extLst>
      <p:ext uri="{BB962C8B-B14F-4D97-AF65-F5344CB8AC3E}">
        <p14:creationId xmlns:p14="http://schemas.microsoft.com/office/powerpoint/2010/main" val="3036583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I must install and configure a load balancer on a Dedicated </a:t>
            </a:r>
            <a:r>
              <a:rPr lang="en-US" sz="2000" dirty="0" err="1"/>
              <a:t>TiDB</a:t>
            </a:r>
            <a:r>
              <a:rPr lang="en-US" sz="2000" dirty="0"/>
              <a:t> Cloud cluster.</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endParaRPr lang="en-US" sz="2400" dirty="0">
              <a:solidFill>
                <a:srgbClr val="92D050"/>
              </a:solidFill>
            </a:endParaRP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01</a:t>
            </a:r>
          </a:p>
        </p:txBody>
      </p:sp>
    </p:spTree>
    <p:extLst>
      <p:ext uri="{BB962C8B-B14F-4D97-AF65-F5344CB8AC3E}">
        <p14:creationId xmlns:p14="http://schemas.microsoft.com/office/powerpoint/2010/main" val="3183340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I must install and configure a load balancer on a Dedicated </a:t>
            </a:r>
            <a:r>
              <a:rPr lang="en-US" sz="2000" dirty="0" err="1"/>
              <a:t>TiDB</a:t>
            </a:r>
            <a:r>
              <a:rPr lang="en-US" sz="2000" dirty="0"/>
              <a:t> Cloud cluster.</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r>
              <a:rPr lang="en-US" sz="2400" dirty="0">
                <a:solidFill>
                  <a:srgbClr val="92D050"/>
                </a:solidFill>
              </a:rPr>
              <a:t>False</a:t>
            </a: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01</a:t>
            </a:r>
          </a:p>
        </p:txBody>
      </p:sp>
    </p:spTree>
    <p:extLst>
      <p:ext uri="{BB962C8B-B14F-4D97-AF65-F5344CB8AC3E}">
        <p14:creationId xmlns:p14="http://schemas.microsoft.com/office/powerpoint/2010/main" val="1663937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a:t>
            </a:r>
            <a:r>
              <a:rPr lang="en-US" sz="2000" dirty="0" err="1"/>
              <a:t>TiKV</a:t>
            </a:r>
            <a:r>
              <a:rPr lang="en-US" sz="2000" dirty="0"/>
              <a:t> Server stores in a columnar format</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endParaRPr lang="en-US" sz="2400" dirty="0">
              <a:solidFill>
                <a:srgbClr val="92D050"/>
              </a:solidFill>
            </a:endParaRP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02</a:t>
            </a:r>
          </a:p>
        </p:txBody>
      </p:sp>
    </p:spTree>
    <p:extLst>
      <p:ext uri="{BB962C8B-B14F-4D97-AF65-F5344CB8AC3E}">
        <p14:creationId xmlns:p14="http://schemas.microsoft.com/office/powerpoint/2010/main" val="1660760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a:t>
            </a:r>
            <a:r>
              <a:rPr lang="en-US" sz="2000" dirty="0" err="1"/>
              <a:t>TiKV</a:t>
            </a:r>
            <a:r>
              <a:rPr lang="en-US" sz="2000" dirty="0"/>
              <a:t> Server stores in a columnar format</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r>
              <a:rPr lang="en-US" sz="2400" dirty="0">
                <a:solidFill>
                  <a:srgbClr val="92D050"/>
                </a:solidFill>
              </a:rPr>
              <a:t>False</a:t>
            </a: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02</a:t>
            </a:r>
          </a:p>
        </p:txBody>
      </p:sp>
    </p:spTree>
    <p:extLst>
      <p:ext uri="{BB962C8B-B14F-4D97-AF65-F5344CB8AC3E}">
        <p14:creationId xmlns:p14="http://schemas.microsoft.com/office/powerpoint/2010/main" val="2957204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err="1"/>
              <a:t>TiKV</a:t>
            </a:r>
            <a:r>
              <a:rPr lang="en-US" sz="2000" dirty="0"/>
              <a:t> Server uses what storage technology to make </a:t>
            </a:r>
            <a:r>
              <a:rPr lang="en-US" sz="2000" dirty="0" err="1"/>
              <a:t>TiDB</a:t>
            </a:r>
            <a:r>
              <a:rPr lang="en-US" sz="2000" dirty="0"/>
              <a:t> data permanent? </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endParaRPr lang="en-US" sz="2400" dirty="0">
              <a:solidFill>
                <a:srgbClr val="92D050"/>
              </a:solidFill>
            </a:endParaRP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03</a:t>
            </a:r>
          </a:p>
        </p:txBody>
      </p:sp>
    </p:spTree>
    <p:extLst>
      <p:ext uri="{BB962C8B-B14F-4D97-AF65-F5344CB8AC3E}">
        <p14:creationId xmlns:p14="http://schemas.microsoft.com/office/powerpoint/2010/main" val="1154053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err="1"/>
              <a:t>TiKV</a:t>
            </a:r>
            <a:r>
              <a:rPr lang="en-US" sz="2000" dirty="0"/>
              <a:t> Server uses what storage technology to make </a:t>
            </a:r>
            <a:r>
              <a:rPr lang="en-US" sz="2000" dirty="0" err="1"/>
              <a:t>TiDB</a:t>
            </a:r>
            <a:r>
              <a:rPr lang="en-US" sz="2000" dirty="0"/>
              <a:t> data permanent? </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r>
              <a:rPr lang="en-US" sz="2400" dirty="0" err="1">
                <a:solidFill>
                  <a:srgbClr val="92D050"/>
                </a:solidFill>
              </a:rPr>
              <a:t>RocksDB</a:t>
            </a:r>
            <a:endParaRPr lang="en-US" sz="2400" dirty="0">
              <a:solidFill>
                <a:srgbClr val="92D050"/>
              </a:solidFill>
            </a:endParaRP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03</a:t>
            </a:r>
          </a:p>
        </p:txBody>
      </p:sp>
    </p:spTree>
    <p:extLst>
      <p:ext uri="{BB962C8B-B14F-4D97-AF65-F5344CB8AC3E}">
        <p14:creationId xmlns:p14="http://schemas.microsoft.com/office/powerpoint/2010/main" val="2784385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Which </a:t>
            </a:r>
            <a:r>
              <a:rPr lang="en-US" sz="2000" dirty="0" err="1"/>
              <a:t>TiDB</a:t>
            </a:r>
            <a:r>
              <a:rPr lang="en-US" sz="2000" dirty="0"/>
              <a:t> component ensures the durability of data?</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endParaRPr lang="en-US" sz="2400" dirty="0">
              <a:solidFill>
                <a:srgbClr val="92D050"/>
              </a:solidFill>
            </a:endParaRP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04</a:t>
            </a:r>
          </a:p>
        </p:txBody>
      </p:sp>
    </p:spTree>
    <p:extLst>
      <p:ext uri="{BB962C8B-B14F-4D97-AF65-F5344CB8AC3E}">
        <p14:creationId xmlns:p14="http://schemas.microsoft.com/office/powerpoint/2010/main" val="368342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45771-0238-49FB-1D23-1F1F391E360F}"/>
              </a:ext>
            </a:extLst>
          </p:cNvPr>
          <p:cNvSpPr>
            <a:spLocks noGrp="1"/>
          </p:cNvSpPr>
          <p:nvPr>
            <p:ph type="title"/>
          </p:nvPr>
        </p:nvSpPr>
        <p:spPr/>
        <p:txBody>
          <a:bodyPr/>
          <a:lstStyle/>
          <a:p>
            <a:r>
              <a:rPr lang="en-US" dirty="0"/>
              <a:t>Why would you choose to use </a:t>
            </a:r>
            <a:r>
              <a:rPr lang="en-US" dirty="0" err="1"/>
              <a:t>TiDB</a:t>
            </a:r>
            <a:r>
              <a:rPr lang="en-US" dirty="0"/>
              <a:t>?</a:t>
            </a:r>
          </a:p>
        </p:txBody>
      </p:sp>
      <p:pic>
        <p:nvPicPr>
          <p:cNvPr id="5122" name="Picture 2">
            <a:extLst>
              <a:ext uri="{FF2B5EF4-FFF2-40B4-BE49-F238E27FC236}">
                <a16:creationId xmlns:a16="http://schemas.microsoft.com/office/drawing/2014/main" id="{0D6F4473-11CA-A3A0-636A-203693670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2925"/>
            <a:ext cx="9144000" cy="402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6836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Which </a:t>
            </a:r>
            <a:r>
              <a:rPr lang="en-US" sz="2000" dirty="0" err="1"/>
              <a:t>TiDB</a:t>
            </a:r>
            <a:r>
              <a:rPr lang="en-US" sz="2000" dirty="0"/>
              <a:t> component ensures the durability of data?</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r>
              <a:rPr lang="en-US" sz="2400" dirty="0" err="1">
                <a:solidFill>
                  <a:srgbClr val="92D050"/>
                </a:solidFill>
              </a:rPr>
              <a:t>TiKV</a:t>
            </a:r>
            <a:r>
              <a:rPr lang="en-US" sz="2400" dirty="0">
                <a:solidFill>
                  <a:srgbClr val="92D050"/>
                </a:solidFill>
              </a:rPr>
              <a:t> server</a:t>
            </a: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04</a:t>
            </a:r>
          </a:p>
        </p:txBody>
      </p:sp>
    </p:spTree>
    <p:extLst>
      <p:ext uri="{BB962C8B-B14F-4D97-AF65-F5344CB8AC3E}">
        <p14:creationId xmlns:p14="http://schemas.microsoft.com/office/powerpoint/2010/main" val="41437588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The </a:t>
            </a:r>
            <a:r>
              <a:rPr lang="en-US" sz="2000" dirty="0" err="1"/>
              <a:t>TiDB</a:t>
            </a:r>
            <a:r>
              <a:rPr lang="en-US" sz="2000" dirty="0"/>
              <a:t> Playground cluster (launched by </a:t>
            </a:r>
            <a:r>
              <a:rPr lang="en-US" sz="2000" dirty="0" err="1"/>
              <a:t>tiup</a:t>
            </a:r>
            <a:r>
              <a:rPr lang="en-US" sz="2000" dirty="0"/>
              <a:t>) is adequate for production environments and/or heavy workloads.</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endParaRPr lang="en-US" sz="2400" dirty="0">
              <a:solidFill>
                <a:srgbClr val="92D050"/>
              </a:solidFill>
            </a:endParaRP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05</a:t>
            </a:r>
          </a:p>
        </p:txBody>
      </p:sp>
    </p:spTree>
    <p:extLst>
      <p:ext uri="{BB962C8B-B14F-4D97-AF65-F5344CB8AC3E}">
        <p14:creationId xmlns:p14="http://schemas.microsoft.com/office/powerpoint/2010/main" val="4202402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The </a:t>
            </a:r>
            <a:r>
              <a:rPr lang="en-US" sz="2000" dirty="0" err="1"/>
              <a:t>TiDB</a:t>
            </a:r>
            <a:r>
              <a:rPr lang="en-US" sz="2000" dirty="0"/>
              <a:t> Playground cluster (launched by </a:t>
            </a:r>
            <a:r>
              <a:rPr lang="en-US" sz="2000" dirty="0" err="1"/>
              <a:t>tiup</a:t>
            </a:r>
            <a:r>
              <a:rPr lang="en-US" sz="2000" dirty="0"/>
              <a:t>) is adequate for production environments and/or heavy workloads.</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r>
              <a:rPr lang="en-US" sz="2400" dirty="0">
                <a:solidFill>
                  <a:srgbClr val="92D050"/>
                </a:solidFill>
              </a:rPr>
              <a:t>False</a:t>
            </a: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05</a:t>
            </a:r>
          </a:p>
        </p:txBody>
      </p:sp>
    </p:spTree>
    <p:extLst>
      <p:ext uri="{BB962C8B-B14F-4D97-AF65-F5344CB8AC3E}">
        <p14:creationId xmlns:p14="http://schemas.microsoft.com/office/powerpoint/2010/main" val="251757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a:t>
            </a:r>
            <a:r>
              <a:rPr lang="en-US" sz="2000" dirty="0" err="1"/>
              <a:t>TiFlash</a:t>
            </a:r>
            <a:r>
              <a:rPr lang="en-US" sz="2000" dirty="0"/>
              <a:t> is useful for OLTP-only workloads.</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endParaRPr lang="en-US" sz="2400" dirty="0">
              <a:solidFill>
                <a:srgbClr val="92D050"/>
              </a:solidFill>
            </a:endParaRP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06</a:t>
            </a:r>
          </a:p>
        </p:txBody>
      </p:sp>
    </p:spTree>
    <p:extLst>
      <p:ext uri="{BB962C8B-B14F-4D97-AF65-F5344CB8AC3E}">
        <p14:creationId xmlns:p14="http://schemas.microsoft.com/office/powerpoint/2010/main" val="3125136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a:t>
            </a:r>
            <a:r>
              <a:rPr lang="en-US" sz="2000" dirty="0" err="1"/>
              <a:t>TiFlash</a:t>
            </a:r>
            <a:r>
              <a:rPr lang="en-US" sz="2000" dirty="0"/>
              <a:t> is useful for OLTP-only workloads.</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r>
              <a:rPr lang="en-US" sz="2400" dirty="0">
                <a:solidFill>
                  <a:srgbClr val="92D050"/>
                </a:solidFill>
              </a:rPr>
              <a:t>False</a:t>
            </a: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06</a:t>
            </a:r>
          </a:p>
        </p:txBody>
      </p:sp>
    </p:spTree>
    <p:extLst>
      <p:ext uri="{BB962C8B-B14F-4D97-AF65-F5344CB8AC3E}">
        <p14:creationId xmlns:p14="http://schemas.microsoft.com/office/powerpoint/2010/main" val="2505803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Briefly explain why you must always have the same number of </a:t>
            </a:r>
            <a:r>
              <a:rPr lang="en-US" sz="2000" dirty="0" err="1"/>
              <a:t>TiDB</a:t>
            </a:r>
            <a:r>
              <a:rPr lang="en-US" sz="2000" dirty="0"/>
              <a:t> servers and </a:t>
            </a:r>
            <a:r>
              <a:rPr lang="en-US" sz="2000" dirty="0" err="1"/>
              <a:t>TiKV</a:t>
            </a:r>
            <a:r>
              <a:rPr lang="en-US" sz="2000" dirty="0"/>
              <a:t> servers.</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endParaRPr lang="en-US" sz="2400" dirty="0">
              <a:solidFill>
                <a:srgbClr val="92D050"/>
              </a:solidFill>
            </a:endParaRP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07</a:t>
            </a:r>
          </a:p>
        </p:txBody>
      </p:sp>
    </p:spTree>
    <p:extLst>
      <p:ext uri="{BB962C8B-B14F-4D97-AF65-F5344CB8AC3E}">
        <p14:creationId xmlns:p14="http://schemas.microsoft.com/office/powerpoint/2010/main" val="1325464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Briefly explain why you must always have the same number of </a:t>
            </a:r>
            <a:r>
              <a:rPr lang="en-US" sz="2000" dirty="0" err="1"/>
              <a:t>TiDB</a:t>
            </a:r>
            <a:r>
              <a:rPr lang="en-US" sz="2000" dirty="0"/>
              <a:t> servers and </a:t>
            </a:r>
            <a:r>
              <a:rPr lang="en-US" sz="2000" dirty="0" err="1"/>
              <a:t>TiKV</a:t>
            </a:r>
            <a:r>
              <a:rPr lang="en-US" sz="2000" dirty="0"/>
              <a:t> servers.</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0"/>
            <a:ext cx="8265600" cy="1410011"/>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r>
              <a:rPr lang="en-US" sz="2400" dirty="0">
                <a:solidFill>
                  <a:srgbClr val="92D050"/>
                </a:solidFill>
              </a:rPr>
              <a:t>You can’t, because it isn’t true. </a:t>
            </a:r>
          </a:p>
          <a:p>
            <a:endParaRPr lang="en-US" sz="2400" dirty="0">
              <a:solidFill>
                <a:srgbClr val="92D050"/>
              </a:solidFill>
            </a:endParaRPr>
          </a:p>
          <a:p>
            <a:r>
              <a:rPr lang="en-US" sz="2400" dirty="0">
                <a:solidFill>
                  <a:srgbClr val="92D050"/>
                </a:solidFill>
              </a:rPr>
              <a:t>In </a:t>
            </a:r>
            <a:r>
              <a:rPr lang="en-US" sz="2400" dirty="0" err="1">
                <a:solidFill>
                  <a:srgbClr val="92D050"/>
                </a:solidFill>
              </a:rPr>
              <a:t>TiDB</a:t>
            </a:r>
            <a:r>
              <a:rPr lang="en-US" sz="2400" dirty="0">
                <a:solidFill>
                  <a:srgbClr val="92D050"/>
                </a:solidFill>
              </a:rPr>
              <a:t>, compute and storage can be scaled independently. This is very important! </a:t>
            </a: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07</a:t>
            </a:r>
          </a:p>
        </p:txBody>
      </p:sp>
    </p:spTree>
    <p:extLst>
      <p:ext uri="{BB962C8B-B14F-4D97-AF65-F5344CB8AC3E}">
        <p14:creationId xmlns:p14="http://schemas.microsoft.com/office/powerpoint/2010/main" val="1722954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a:t>
            </a:r>
            <a:r>
              <a:rPr lang="en-US" sz="2000" dirty="0" err="1"/>
              <a:t>TiFlash</a:t>
            </a:r>
            <a:r>
              <a:rPr lang="en-US" sz="2000" dirty="0"/>
              <a:t> is useful for OLTP-only workloads.</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endParaRPr lang="en-US" sz="2400" dirty="0">
              <a:solidFill>
                <a:srgbClr val="92D050"/>
              </a:solidFill>
            </a:endParaRP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08</a:t>
            </a:r>
          </a:p>
        </p:txBody>
      </p:sp>
    </p:spTree>
    <p:extLst>
      <p:ext uri="{BB962C8B-B14F-4D97-AF65-F5344CB8AC3E}">
        <p14:creationId xmlns:p14="http://schemas.microsoft.com/office/powerpoint/2010/main" val="493638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a:t>
            </a:r>
            <a:r>
              <a:rPr lang="en-US" sz="2000" dirty="0" err="1"/>
              <a:t>TiFlash</a:t>
            </a:r>
            <a:r>
              <a:rPr lang="en-US" sz="2000" dirty="0"/>
              <a:t> is useful for OLTP-only workloads.</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898"/>
          </a:xfrm>
          <a:prstGeom prst="rect">
            <a:avLst/>
          </a:prstGeom>
          <a:noFill/>
          <a:ln>
            <a:noFill/>
          </a:ln>
        </p:spPr>
        <p:txBody>
          <a:bodyPr spcFirstLastPara="1" wrap="square" lIns="91425" tIns="91425" rIns="91425" bIns="91425" anchor="ctr" anchorCtr="0">
            <a:normAutofit fontScale="900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r>
              <a:rPr lang="en-US" sz="2400" dirty="0">
                <a:solidFill>
                  <a:srgbClr val="92D050"/>
                </a:solidFill>
              </a:rPr>
              <a:t>False</a:t>
            </a: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08</a:t>
            </a:r>
          </a:p>
        </p:txBody>
      </p:sp>
    </p:spTree>
    <p:extLst>
      <p:ext uri="{BB962C8B-B14F-4D97-AF65-F5344CB8AC3E}">
        <p14:creationId xmlns:p14="http://schemas.microsoft.com/office/powerpoint/2010/main" val="6527157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Which ETL tool is recommended for migrating data between </a:t>
            </a:r>
            <a:r>
              <a:rPr lang="en-US" sz="2000" dirty="0" err="1"/>
              <a:t>TiKV</a:t>
            </a:r>
            <a:r>
              <a:rPr lang="en-US" sz="2000" dirty="0"/>
              <a:t> and </a:t>
            </a:r>
            <a:r>
              <a:rPr lang="en-US" sz="2000" dirty="0" err="1"/>
              <a:t>TiFlash</a:t>
            </a:r>
            <a:r>
              <a:rPr lang="en-US" sz="2000" dirty="0"/>
              <a:t>?</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1330728"/>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endParaRPr lang="en-US" sz="2400" dirty="0">
              <a:solidFill>
                <a:srgbClr val="92D050"/>
              </a:solidFill>
            </a:endParaRP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09</a:t>
            </a:r>
          </a:p>
        </p:txBody>
      </p:sp>
    </p:spTree>
    <p:extLst>
      <p:ext uri="{BB962C8B-B14F-4D97-AF65-F5344CB8AC3E}">
        <p14:creationId xmlns:p14="http://schemas.microsoft.com/office/powerpoint/2010/main" val="134960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D96B17-8D72-9AAA-8F67-846B54EB590E}"/>
              </a:ext>
            </a:extLst>
          </p:cNvPr>
          <p:cNvSpPr>
            <a:spLocks noGrp="1"/>
          </p:cNvSpPr>
          <p:nvPr>
            <p:ph type="body" idx="1"/>
          </p:nvPr>
        </p:nvSpPr>
        <p:spPr/>
        <p:txBody>
          <a:bodyPr>
            <a:normAutofit/>
          </a:bodyPr>
          <a:lstStyle/>
          <a:p>
            <a:pPr marL="127000" indent="0">
              <a:buNone/>
            </a:pPr>
            <a:r>
              <a:rPr lang="en-US" sz="2000" dirty="0" err="1"/>
              <a:t>TiDB</a:t>
            </a:r>
            <a:r>
              <a:rPr lang="en-US" sz="2000" dirty="0"/>
              <a:t> (and </a:t>
            </a:r>
            <a:r>
              <a:rPr lang="en-US" sz="2000" dirty="0" err="1"/>
              <a:t>TiDB</a:t>
            </a:r>
            <a:r>
              <a:rPr lang="en-US" sz="2000" dirty="0"/>
              <a:t> Cloud) supports the following workloads:</a:t>
            </a:r>
          </a:p>
          <a:p>
            <a:r>
              <a:rPr lang="en-US" sz="2000" dirty="0"/>
              <a:t>24/7 availability with High I/O activity</a:t>
            </a:r>
          </a:p>
          <a:p>
            <a:r>
              <a:rPr lang="en-US" sz="2000" dirty="0"/>
              <a:t>Sharded (partitioned) data that routinely needs new shards</a:t>
            </a:r>
          </a:p>
          <a:p>
            <a:r>
              <a:rPr lang="en-US" sz="2000" dirty="0"/>
              <a:t>Large database that is growing rapidly</a:t>
            </a:r>
          </a:p>
          <a:p>
            <a:r>
              <a:rPr lang="en-US" sz="2000" dirty="0"/>
              <a:t>Database </a:t>
            </a:r>
            <a:r>
              <a:rPr lang="en-US" sz="2000" dirty="0" err="1"/>
              <a:t>Consolidaton</a:t>
            </a:r>
            <a:endParaRPr lang="en-US" sz="2000" dirty="0"/>
          </a:p>
        </p:txBody>
      </p:sp>
      <p:sp>
        <p:nvSpPr>
          <p:cNvPr id="3" name="Title 2">
            <a:extLst>
              <a:ext uri="{FF2B5EF4-FFF2-40B4-BE49-F238E27FC236}">
                <a16:creationId xmlns:a16="http://schemas.microsoft.com/office/drawing/2014/main" id="{9DC21039-8B16-7B43-6AB5-49E11D4B9A94}"/>
              </a:ext>
            </a:extLst>
          </p:cNvPr>
          <p:cNvSpPr>
            <a:spLocks noGrp="1"/>
          </p:cNvSpPr>
          <p:nvPr>
            <p:ph type="title"/>
          </p:nvPr>
        </p:nvSpPr>
        <p:spPr/>
        <p:txBody>
          <a:bodyPr/>
          <a:lstStyle/>
          <a:p>
            <a:r>
              <a:rPr lang="en-US" dirty="0" err="1"/>
              <a:t>TiDB</a:t>
            </a:r>
            <a:r>
              <a:rPr lang="en-US" dirty="0"/>
              <a:t> Workloads	</a:t>
            </a:r>
          </a:p>
        </p:txBody>
      </p:sp>
    </p:spTree>
    <p:extLst>
      <p:ext uri="{BB962C8B-B14F-4D97-AF65-F5344CB8AC3E}">
        <p14:creationId xmlns:p14="http://schemas.microsoft.com/office/powerpoint/2010/main" val="2625637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Which ETL tool is recommended for migrating data between </a:t>
            </a:r>
            <a:r>
              <a:rPr lang="en-US" sz="2000" dirty="0" err="1"/>
              <a:t>TiKV</a:t>
            </a:r>
            <a:r>
              <a:rPr lang="en-US" sz="2000" dirty="0"/>
              <a:t> and </a:t>
            </a:r>
            <a:r>
              <a:rPr lang="en-US" sz="2000" dirty="0" err="1"/>
              <a:t>TiFlash</a:t>
            </a:r>
            <a:r>
              <a:rPr lang="en-US" sz="2000" dirty="0"/>
              <a:t>?</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1330728"/>
          </a:xfrm>
          <a:prstGeom prst="rect">
            <a:avLst/>
          </a:prstGeom>
          <a:noFill/>
          <a:ln>
            <a:noFill/>
          </a:ln>
        </p:spPr>
        <p:txBody>
          <a:bodyPr spcFirstLastPara="1" wrap="square" lIns="91425" tIns="91425" rIns="91425" bIns="91425" anchor="ctr" anchorCtr="0">
            <a:normAutofit fontScale="9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r>
              <a:rPr lang="en-US" sz="2400" dirty="0">
                <a:solidFill>
                  <a:srgbClr val="92D050"/>
                </a:solidFill>
              </a:rPr>
              <a:t>Trick question!</a:t>
            </a:r>
            <a:br>
              <a:rPr lang="en-US" sz="2400" dirty="0">
                <a:solidFill>
                  <a:srgbClr val="92D050"/>
                </a:solidFill>
              </a:rPr>
            </a:br>
            <a:br>
              <a:rPr lang="en-US" sz="2400" dirty="0">
                <a:solidFill>
                  <a:srgbClr val="92D050"/>
                </a:solidFill>
              </a:rPr>
            </a:br>
            <a:r>
              <a:rPr lang="en-US" sz="2400" dirty="0">
                <a:solidFill>
                  <a:srgbClr val="92D050"/>
                </a:solidFill>
              </a:rPr>
              <a:t>ETL isn’t required. </a:t>
            </a:r>
            <a:r>
              <a:rPr lang="en-US" sz="2400" dirty="0" err="1">
                <a:solidFill>
                  <a:srgbClr val="92D050"/>
                </a:solidFill>
              </a:rPr>
              <a:t>TiDB</a:t>
            </a:r>
            <a:r>
              <a:rPr lang="en-US" sz="2400" dirty="0">
                <a:solidFill>
                  <a:srgbClr val="92D050"/>
                </a:solidFill>
              </a:rPr>
              <a:t> handles it all for you.</a:t>
            </a: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09</a:t>
            </a:r>
          </a:p>
        </p:txBody>
      </p:sp>
    </p:spTree>
    <p:extLst>
      <p:ext uri="{BB962C8B-B14F-4D97-AF65-F5344CB8AC3E}">
        <p14:creationId xmlns:p14="http://schemas.microsoft.com/office/powerpoint/2010/main" val="22519713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Multiple </a:t>
            </a:r>
            <a:r>
              <a:rPr lang="en-US" sz="2000" dirty="0" err="1"/>
              <a:t>TiDB</a:t>
            </a:r>
            <a:r>
              <a:rPr lang="en-US" sz="2000" dirty="0"/>
              <a:t> server instances can participate in executing a single Query.</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900"/>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endParaRPr lang="en-US" sz="2400" dirty="0">
              <a:solidFill>
                <a:srgbClr val="92D050"/>
              </a:solidFill>
            </a:endParaRP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10</a:t>
            </a:r>
          </a:p>
        </p:txBody>
      </p:sp>
    </p:spTree>
    <p:extLst>
      <p:ext uri="{BB962C8B-B14F-4D97-AF65-F5344CB8AC3E}">
        <p14:creationId xmlns:p14="http://schemas.microsoft.com/office/powerpoint/2010/main" val="660521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FF62-6174-D950-EACC-763184853BE8}"/>
              </a:ext>
            </a:extLst>
          </p:cNvPr>
          <p:cNvSpPr>
            <a:spLocks noGrp="1"/>
          </p:cNvSpPr>
          <p:nvPr>
            <p:ph type="title"/>
          </p:nvPr>
        </p:nvSpPr>
        <p:spPr>
          <a:xfrm>
            <a:off x="431250" y="1567799"/>
            <a:ext cx="8265600" cy="748501"/>
          </a:xfrm>
        </p:spPr>
        <p:txBody>
          <a:bodyPr>
            <a:noAutofit/>
          </a:bodyPr>
          <a:lstStyle/>
          <a:p>
            <a:r>
              <a:rPr lang="en-US" sz="2000" dirty="0"/>
              <a:t>(True or False) Multiple </a:t>
            </a:r>
            <a:r>
              <a:rPr lang="en-US" sz="2000" dirty="0" err="1"/>
              <a:t>TiDB</a:t>
            </a:r>
            <a:r>
              <a:rPr lang="en-US" sz="2000" dirty="0"/>
              <a:t> server instances can participate in executing a single Query.</a:t>
            </a:r>
          </a:p>
        </p:txBody>
      </p:sp>
      <p:sp>
        <p:nvSpPr>
          <p:cNvPr id="3" name="Title 1">
            <a:extLst>
              <a:ext uri="{FF2B5EF4-FFF2-40B4-BE49-F238E27FC236}">
                <a16:creationId xmlns:a16="http://schemas.microsoft.com/office/drawing/2014/main" id="{4AC4DFAE-42DE-46DD-C0CE-E4908DC33152}"/>
              </a:ext>
            </a:extLst>
          </p:cNvPr>
          <p:cNvSpPr txBox="1">
            <a:spLocks/>
          </p:cNvSpPr>
          <p:nvPr/>
        </p:nvSpPr>
        <p:spPr>
          <a:xfrm>
            <a:off x="439200" y="2316301"/>
            <a:ext cx="8265600" cy="510900"/>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r>
              <a:rPr lang="en-US" sz="2400" dirty="0">
                <a:solidFill>
                  <a:srgbClr val="92D050"/>
                </a:solidFill>
              </a:rPr>
              <a:t>False</a:t>
            </a:r>
          </a:p>
        </p:txBody>
      </p:sp>
      <p:sp>
        <p:nvSpPr>
          <p:cNvPr id="4" name="Title 1">
            <a:extLst>
              <a:ext uri="{FF2B5EF4-FFF2-40B4-BE49-F238E27FC236}">
                <a16:creationId xmlns:a16="http://schemas.microsoft.com/office/drawing/2014/main" id="{B9D8CE7B-5E5B-280E-02F0-B2B46715B2AC}"/>
              </a:ext>
            </a:extLst>
          </p:cNvPr>
          <p:cNvSpPr txBox="1">
            <a:spLocks/>
          </p:cNvSpPr>
          <p:nvPr/>
        </p:nvSpPr>
        <p:spPr>
          <a:xfrm>
            <a:off x="0" y="0"/>
            <a:ext cx="3374963" cy="748501"/>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1pPr>
            <a:lvl2pPr marR="0" lvl="1"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2pPr>
            <a:lvl3pPr marR="0" lvl="2"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3pPr>
            <a:lvl4pPr marR="0" lvl="3"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4pPr>
            <a:lvl5pPr marR="0" lvl="4"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5pPr>
            <a:lvl6pPr marR="0" lvl="5"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6pPr>
            <a:lvl7pPr marR="0" lvl="6"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7pPr>
            <a:lvl8pPr marR="0" lvl="7"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8pPr>
            <a:lvl9pPr marR="0" lvl="8" algn="ctr" rtl="0" eaLnBrk="1" hangingPunct="1">
              <a:lnSpc>
                <a:spcPct val="100000"/>
              </a:lnSpc>
              <a:spcBef>
                <a:spcPts val="0"/>
              </a:spcBef>
              <a:spcAft>
                <a:spcPts val="0"/>
              </a:spcAft>
              <a:buClr>
                <a:schemeClr val="lt1"/>
              </a:buClr>
              <a:buSzPts val="4800"/>
              <a:buFont typeface="Roboto Mono SemiBold"/>
              <a:buNone/>
              <a:defRPr sz="4800" b="0" i="0" u="none" strike="noStrike" cap="none">
                <a:solidFill>
                  <a:schemeClr val="lt1"/>
                </a:solidFill>
                <a:latin typeface="Roboto Mono SemiBold"/>
                <a:ea typeface="Roboto Mono SemiBold"/>
                <a:cs typeface="Roboto Mono SemiBold"/>
                <a:sym typeface="Roboto Mono SemiBold"/>
              </a:defRPr>
            </a:lvl9pPr>
          </a:lstStyle>
          <a:p>
            <a:pPr algn="l"/>
            <a:r>
              <a:rPr lang="en-US" sz="1800" dirty="0">
                <a:solidFill>
                  <a:schemeClr val="accent1">
                    <a:lumMod val="60000"/>
                    <a:lumOff val="40000"/>
                  </a:schemeClr>
                </a:solidFill>
              </a:rPr>
              <a:t>Question 10</a:t>
            </a:r>
          </a:p>
        </p:txBody>
      </p:sp>
    </p:spTree>
    <p:extLst>
      <p:ext uri="{BB962C8B-B14F-4D97-AF65-F5344CB8AC3E}">
        <p14:creationId xmlns:p14="http://schemas.microsoft.com/office/powerpoint/2010/main" val="2505901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9558-93B4-D398-A293-46F670BADD1E}"/>
              </a:ext>
            </a:extLst>
          </p:cNvPr>
          <p:cNvSpPr>
            <a:spLocks noGrp="1"/>
          </p:cNvSpPr>
          <p:nvPr>
            <p:ph type="title"/>
          </p:nvPr>
        </p:nvSpPr>
        <p:spPr/>
        <p:txBody>
          <a:bodyPr>
            <a:normAutofit/>
          </a:bodyPr>
          <a:lstStyle/>
          <a:p>
            <a:r>
              <a:rPr lang="en-US" sz="4000" dirty="0"/>
              <a:t>Get Certified </a:t>
            </a:r>
            <a:r>
              <a:rPr lang="en-US" sz="4000" b="1" dirty="0">
                <a:solidFill>
                  <a:srgbClr val="FFFF00"/>
                </a:solidFill>
              </a:rPr>
              <a:t>NOW</a:t>
            </a:r>
            <a:r>
              <a:rPr lang="en-US" sz="4000" dirty="0"/>
              <a:t>!</a:t>
            </a:r>
          </a:p>
        </p:txBody>
      </p:sp>
    </p:spTree>
    <p:extLst>
      <p:ext uri="{BB962C8B-B14F-4D97-AF65-F5344CB8AC3E}">
        <p14:creationId xmlns:p14="http://schemas.microsoft.com/office/powerpoint/2010/main" val="4210834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B2755D-92A9-971A-F6B8-A61C8C67D57C}"/>
              </a:ext>
            </a:extLst>
          </p:cNvPr>
          <p:cNvPicPr>
            <a:picLocks noChangeAspect="1"/>
          </p:cNvPicPr>
          <p:nvPr/>
        </p:nvPicPr>
        <p:blipFill>
          <a:blip r:embed="rId2"/>
          <a:stretch>
            <a:fillRect/>
          </a:stretch>
        </p:blipFill>
        <p:spPr>
          <a:xfrm>
            <a:off x="1052923" y="116192"/>
            <a:ext cx="7038153" cy="4911115"/>
          </a:xfrm>
          <a:prstGeom prst="rect">
            <a:avLst/>
          </a:prstGeom>
        </p:spPr>
      </p:pic>
    </p:spTree>
    <p:extLst>
      <p:ext uri="{BB962C8B-B14F-4D97-AF65-F5344CB8AC3E}">
        <p14:creationId xmlns:p14="http://schemas.microsoft.com/office/powerpoint/2010/main" val="1553659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03EBDB-905A-D029-93E0-4FCC411AE8C5}"/>
              </a:ext>
            </a:extLst>
          </p:cNvPr>
          <p:cNvSpPr/>
          <p:nvPr/>
        </p:nvSpPr>
        <p:spPr>
          <a:xfrm>
            <a:off x="8086890" y="227279"/>
            <a:ext cx="708264" cy="39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9A6DF12-EEBC-043E-E835-A3338A1C064A}"/>
              </a:ext>
            </a:extLst>
          </p:cNvPr>
          <p:cNvSpPr>
            <a:spLocks noGrp="1"/>
          </p:cNvSpPr>
          <p:nvPr>
            <p:ph type="title"/>
          </p:nvPr>
        </p:nvSpPr>
        <p:spPr>
          <a:xfrm>
            <a:off x="431250" y="140225"/>
            <a:ext cx="8363904" cy="572700"/>
          </a:xfrm>
        </p:spPr>
        <p:txBody>
          <a:bodyPr>
            <a:normAutofit fontScale="90000"/>
          </a:bodyPr>
          <a:lstStyle/>
          <a:p>
            <a:r>
              <a:rPr lang="en-US" dirty="0"/>
              <a:t>Sign-up for the </a:t>
            </a:r>
            <a:r>
              <a:rPr lang="en-US" dirty="0" err="1"/>
              <a:t>TiDB</a:t>
            </a:r>
            <a:r>
              <a:rPr lang="en-US" dirty="0"/>
              <a:t> Certified Practitioner Exam</a:t>
            </a:r>
          </a:p>
        </p:txBody>
      </p:sp>
      <p:sp>
        <p:nvSpPr>
          <p:cNvPr id="8" name="Rounded Rectangle 7">
            <a:extLst>
              <a:ext uri="{FF2B5EF4-FFF2-40B4-BE49-F238E27FC236}">
                <a16:creationId xmlns:a16="http://schemas.microsoft.com/office/drawing/2014/main" id="{0C96012D-CB59-F0DB-B87A-5DBEDD03BD7E}"/>
              </a:ext>
            </a:extLst>
          </p:cNvPr>
          <p:cNvSpPr/>
          <p:nvPr/>
        </p:nvSpPr>
        <p:spPr>
          <a:xfrm>
            <a:off x="431250" y="824051"/>
            <a:ext cx="3572821" cy="45417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pingcap.com</a:t>
            </a:r>
            <a:r>
              <a:rPr lang="en-US" sz="1400" dirty="0"/>
              <a:t>/education/certification</a:t>
            </a:r>
          </a:p>
        </p:txBody>
      </p:sp>
      <p:pic>
        <p:nvPicPr>
          <p:cNvPr id="10" name="Picture 9">
            <a:extLst>
              <a:ext uri="{FF2B5EF4-FFF2-40B4-BE49-F238E27FC236}">
                <a16:creationId xmlns:a16="http://schemas.microsoft.com/office/drawing/2014/main" id="{5856D928-B6D1-6FB0-FA6F-EA681C09BD9E}"/>
              </a:ext>
            </a:extLst>
          </p:cNvPr>
          <p:cNvPicPr>
            <a:picLocks noChangeAspect="1"/>
          </p:cNvPicPr>
          <p:nvPr/>
        </p:nvPicPr>
        <p:blipFill>
          <a:blip r:embed="rId2"/>
          <a:stretch>
            <a:fillRect/>
          </a:stretch>
        </p:blipFill>
        <p:spPr>
          <a:xfrm>
            <a:off x="1625557" y="1480257"/>
            <a:ext cx="3482331" cy="1236828"/>
          </a:xfrm>
          <a:prstGeom prst="rect">
            <a:avLst/>
          </a:prstGeom>
        </p:spPr>
      </p:pic>
      <p:sp>
        <p:nvSpPr>
          <p:cNvPr id="9" name="Bent-Up Arrow 8">
            <a:extLst>
              <a:ext uri="{FF2B5EF4-FFF2-40B4-BE49-F238E27FC236}">
                <a16:creationId xmlns:a16="http://schemas.microsoft.com/office/drawing/2014/main" id="{6D370946-F865-2CA7-11B1-DAAF0988222F}"/>
              </a:ext>
            </a:extLst>
          </p:cNvPr>
          <p:cNvSpPr/>
          <p:nvPr/>
        </p:nvSpPr>
        <p:spPr>
          <a:xfrm rot="16200000" flipH="1" flipV="1">
            <a:off x="950976" y="1234454"/>
            <a:ext cx="1349163" cy="1436701"/>
          </a:xfrm>
          <a:prstGeom prst="bentUpArrow">
            <a:avLst>
              <a:gd name="adj1" fmla="val 7993"/>
              <a:gd name="adj2" fmla="val 8059"/>
              <a:gd name="adj3" fmla="val 2578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E96CF56-AD92-4F09-8384-36D2A9EDCC85}"/>
              </a:ext>
            </a:extLst>
          </p:cNvPr>
          <p:cNvSpPr/>
          <p:nvPr/>
        </p:nvSpPr>
        <p:spPr>
          <a:xfrm>
            <a:off x="2343908" y="2380241"/>
            <a:ext cx="1538130" cy="19150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3A184E-4568-A091-5BB7-E24DFFE63812}"/>
              </a:ext>
            </a:extLst>
          </p:cNvPr>
          <p:cNvPicPr>
            <a:picLocks noChangeAspect="1"/>
          </p:cNvPicPr>
          <p:nvPr/>
        </p:nvPicPr>
        <p:blipFill>
          <a:blip r:embed="rId3"/>
          <a:stretch>
            <a:fillRect/>
          </a:stretch>
        </p:blipFill>
        <p:spPr>
          <a:xfrm>
            <a:off x="3179401" y="3306374"/>
            <a:ext cx="4976397" cy="1171155"/>
          </a:xfrm>
          <a:prstGeom prst="rect">
            <a:avLst/>
          </a:prstGeom>
        </p:spPr>
      </p:pic>
      <p:sp>
        <p:nvSpPr>
          <p:cNvPr id="12" name="Bent-Up Arrow 11">
            <a:extLst>
              <a:ext uri="{FF2B5EF4-FFF2-40B4-BE49-F238E27FC236}">
                <a16:creationId xmlns:a16="http://schemas.microsoft.com/office/drawing/2014/main" id="{83407919-C265-E6CE-4CE5-2E1819D0189E}"/>
              </a:ext>
            </a:extLst>
          </p:cNvPr>
          <p:cNvSpPr/>
          <p:nvPr/>
        </p:nvSpPr>
        <p:spPr>
          <a:xfrm rot="16200000" flipH="1" flipV="1">
            <a:off x="2439901" y="2526467"/>
            <a:ext cx="1747699" cy="1838265"/>
          </a:xfrm>
          <a:prstGeom prst="bentUpArrow">
            <a:avLst>
              <a:gd name="adj1" fmla="val 7993"/>
              <a:gd name="adj2" fmla="val 8059"/>
              <a:gd name="adj3" fmla="val 2578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08FAECA-74AE-9015-5D82-75E5FF4845F4}"/>
              </a:ext>
            </a:extLst>
          </p:cNvPr>
          <p:cNvSpPr/>
          <p:nvPr/>
        </p:nvSpPr>
        <p:spPr>
          <a:xfrm>
            <a:off x="4232880" y="4046548"/>
            <a:ext cx="714569" cy="27290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659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03EBDB-905A-D029-93E0-4FCC411AE8C5}"/>
              </a:ext>
            </a:extLst>
          </p:cNvPr>
          <p:cNvSpPr/>
          <p:nvPr/>
        </p:nvSpPr>
        <p:spPr>
          <a:xfrm>
            <a:off x="8086890" y="227279"/>
            <a:ext cx="708264" cy="39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9A6DF12-EEBC-043E-E835-A3338A1C064A}"/>
              </a:ext>
            </a:extLst>
          </p:cNvPr>
          <p:cNvSpPr>
            <a:spLocks noGrp="1"/>
          </p:cNvSpPr>
          <p:nvPr>
            <p:ph type="title"/>
          </p:nvPr>
        </p:nvSpPr>
        <p:spPr>
          <a:xfrm>
            <a:off x="431250" y="140225"/>
            <a:ext cx="8363904" cy="572700"/>
          </a:xfrm>
        </p:spPr>
        <p:txBody>
          <a:bodyPr>
            <a:normAutofit fontScale="90000"/>
          </a:bodyPr>
          <a:lstStyle/>
          <a:p>
            <a:r>
              <a:rPr lang="en-US" dirty="0"/>
              <a:t>Sign-up for the </a:t>
            </a:r>
            <a:r>
              <a:rPr lang="en-US" dirty="0" err="1"/>
              <a:t>TiDB</a:t>
            </a:r>
            <a:r>
              <a:rPr lang="en-US" dirty="0"/>
              <a:t> Certified Practitioner Exam</a:t>
            </a:r>
          </a:p>
        </p:txBody>
      </p:sp>
      <p:pic>
        <p:nvPicPr>
          <p:cNvPr id="16" name="Picture 15">
            <a:extLst>
              <a:ext uri="{FF2B5EF4-FFF2-40B4-BE49-F238E27FC236}">
                <a16:creationId xmlns:a16="http://schemas.microsoft.com/office/drawing/2014/main" id="{442619DE-F7DB-6A7F-2C3A-3343419D710E}"/>
              </a:ext>
            </a:extLst>
          </p:cNvPr>
          <p:cNvPicPr>
            <a:picLocks noChangeAspect="1"/>
          </p:cNvPicPr>
          <p:nvPr/>
        </p:nvPicPr>
        <p:blipFill>
          <a:blip r:embed="rId2"/>
          <a:stretch>
            <a:fillRect/>
          </a:stretch>
        </p:blipFill>
        <p:spPr>
          <a:xfrm>
            <a:off x="3114106" y="1164607"/>
            <a:ext cx="5889549" cy="2613675"/>
          </a:xfrm>
          <a:prstGeom prst="rect">
            <a:avLst/>
          </a:prstGeom>
        </p:spPr>
      </p:pic>
      <p:sp>
        <p:nvSpPr>
          <p:cNvPr id="15" name="Rounded Rectangle 14">
            <a:extLst>
              <a:ext uri="{FF2B5EF4-FFF2-40B4-BE49-F238E27FC236}">
                <a16:creationId xmlns:a16="http://schemas.microsoft.com/office/drawing/2014/main" id="{80E4F542-56BE-3F8B-EACF-ECA58C368C07}"/>
              </a:ext>
            </a:extLst>
          </p:cNvPr>
          <p:cNvSpPr/>
          <p:nvPr/>
        </p:nvSpPr>
        <p:spPr>
          <a:xfrm>
            <a:off x="3221596" y="2161861"/>
            <a:ext cx="1441238" cy="26308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CB079FD-E588-52BF-D051-229628E9940B}"/>
              </a:ext>
            </a:extLst>
          </p:cNvPr>
          <p:cNvSpPr/>
          <p:nvPr/>
        </p:nvSpPr>
        <p:spPr>
          <a:xfrm>
            <a:off x="306015" y="2066319"/>
            <a:ext cx="2157104" cy="45417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Then, Click Here!</a:t>
            </a:r>
          </a:p>
        </p:txBody>
      </p:sp>
      <p:sp>
        <p:nvSpPr>
          <p:cNvPr id="18" name="Bent-Up Arrow 17">
            <a:extLst>
              <a:ext uri="{FF2B5EF4-FFF2-40B4-BE49-F238E27FC236}">
                <a16:creationId xmlns:a16="http://schemas.microsoft.com/office/drawing/2014/main" id="{E99FD3A9-30E3-1FBF-67EE-F3D6FC6F58B2}"/>
              </a:ext>
            </a:extLst>
          </p:cNvPr>
          <p:cNvSpPr/>
          <p:nvPr/>
        </p:nvSpPr>
        <p:spPr>
          <a:xfrm flipV="1">
            <a:off x="2463119" y="938619"/>
            <a:ext cx="2829501" cy="1743595"/>
          </a:xfrm>
          <a:prstGeom prst="bentUpArrow">
            <a:avLst>
              <a:gd name="adj1" fmla="val 7993"/>
              <a:gd name="adj2" fmla="val 8059"/>
              <a:gd name="adj3" fmla="val 1293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95BE3C16-2380-D76A-C2D2-0706DD34F4DC}"/>
              </a:ext>
            </a:extLst>
          </p:cNvPr>
          <p:cNvSpPr/>
          <p:nvPr/>
        </p:nvSpPr>
        <p:spPr>
          <a:xfrm>
            <a:off x="306014" y="771422"/>
            <a:ext cx="2340295" cy="45417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Make sure it says, “</a:t>
            </a:r>
            <a:r>
              <a:rPr lang="en-US" dirty="0" err="1"/>
              <a:t>TiDB</a:t>
            </a:r>
            <a:r>
              <a:rPr lang="en-US" dirty="0"/>
              <a:t> Practitioner Exam”</a:t>
            </a:r>
            <a:endParaRPr lang="en-US" sz="1400" dirty="0"/>
          </a:p>
        </p:txBody>
      </p:sp>
      <p:sp>
        <p:nvSpPr>
          <p:cNvPr id="20" name="Right Arrow 19">
            <a:extLst>
              <a:ext uri="{FF2B5EF4-FFF2-40B4-BE49-F238E27FC236}">
                <a16:creationId xmlns:a16="http://schemas.microsoft.com/office/drawing/2014/main" id="{10D7E7AC-7309-3657-3F54-AC487C9C8D4B}"/>
              </a:ext>
            </a:extLst>
          </p:cNvPr>
          <p:cNvSpPr/>
          <p:nvPr/>
        </p:nvSpPr>
        <p:spPr>
          <a:xfrm>
            <a:off x="2202169" y="2181376"/>
            <a:ext cx="1065790" cy="224058"/>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1E83BBD-47BF-1759-FD4C-916899FA536B}"/>
              </a:ext>
            </a:extLst>
          </p:cNvPr>
          <p:cNvSpPr/>
          <p:nvPr/>
        </p:nvSpPr>
        <p:spPr>
          <a:xfrm>
            <a:off x="4844503" y="2737145"/>
            <a:ext cx="1707688" cy="5752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1251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65A0A3-4A69-466A-17AD-37DAA16FDC29}"/>
              </a:ext>
            </a:extLst>
          </p:cNvPr>
          <p:cNvPicPr>
            <a:picLocks noChangeAspect="1"/>
          </p:cNvPicPr>
          <p:nvPr/>
        </p:nvPicPr>
        <p:blipFill>
          <a:blip r:embed="rId3"/>
          <a:stretch>
            <a:fillRect/>
          </a:stretch>
        </p:blipFill>
        <p:spPr>
          <a:xfrm>
            <a:off x="958303" y="799979"/>
            <a:ext cx="7772400" cy="4251870"/>
          </a:xfrm>
          <a:prstGeom prst="rect">
            <a:avLst/>
          </a:prstGeom>
        </p:spPr>
      </p:pic>
      <p:sp>
        <p:nvSpPr>
          <p:cNvPr id="4" name="Rectangle 3">
            <a:extLst>
              <a:ext uri="{FF2B5EF4-FFF2-40B4-BE49-F238E27FC236}">
                <a16:creationId xmlns:a16="http://schemas.microsoft.com/office/drawing/2014/main" id="{5203EBDB-905A-D029-93E0-4FCC411AE8C5}"/>
              </a:ext>
            </a:extLst>
          </p:cNvPr>
          <p:cNvSpPr/>
          <p:nvPr/>
        </p:nvSpPr>
        <p:spPr>
          <a:xfrm>
            <a:off x="8086890" y="227279"/>
            <a:ext cx="708264" cy="39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9A6DF12-EEBC-043E-E835-A3338A1C064A}"/>
              </a:ext>
            </a:extLst>
          </p:cNvPr>
          <p:cNvSpPr>
            <a:spLocks noGrp="1"/>
          </p:cNvSpPr>
          <p:nvPr>
            <p:ph type="title"/>
          </p:nvPr>
        </p:nvSpPr>
        <p:spPr>
          <a:xfrm>
            <a:off x="431250" y="140225"/>
            <a:ext cx="8363904" cy="572700"/>
          </a:xfrm>
        </p:spPr>
        <p:txBody>
          <a:bodyPr>
            <a:normAutofit/>
          </a:bodyPr>
          <a:lstStyle/>
          <a:p>
            <a:r>
              <a:rPr lang="en-US" sz="2000" dirty="0"/>
              <a:t>Subscribe to the </a:t>
            </a:r>
            <a:r>
              <a:rPr lang="en-US" sz="2000" dirty="0" err="1"/>
              <a:t>PingCAP</a:t>
            </a:r>
            <a:r>
              <a:rPr lang="en-US" sz="2000" dirty="0"/>
              <a:t> Learning Channel on YouTube</a:t>
            </a:r>
          </a:p>
        </p:txBody>
      </p:sp>
      <p:sp>
        <p:nvSpPr>
          <p:cNvPr id="15" name="Rounded Rectangle 14">
            <a:extLst>
              <a:ext uri="{FF2B5EF4-FFF2-40B4-BE49-F238E27FC236}">
                <a16:creationId xmlns:a16="http://schemas.microsoft.com/office/drawing/2014/main" id="{80E4F542-56BE-3F8B-EACF-ECA58C368C07}"/>
              </a:ext>
            </a:extLst>
          </p:cNvPr>
          <p:cNvSpPr/>
          <p:nvPr/>
        </p:nvSpPr>
        <p:spPr>
          <a:xfrm>
            <a:off x="7554169" y="2202231"/>
            <a:ext cx="631528" cy="26308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95BE3C16-2380-D76A-C2D2-0706DD34F4DC}"/>
              </a:ext>
            </a:extLst>
          </p:cNvPr>
          <p:cNvSpPr/>
          <p:nvPr/>
        </p:nvSpPr>
        <p:spPr>
          <a:xfrm>
            <a:off x="348846" y="623695"/>
            <a:ext cx="4083106" cy="454172"/>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youtube.com</a:t>
            </a:r>
            <a:r>
              <a:rPr lang="en-US" sz="2000" dirty="0"/>
              <a:t>/@</a:t>
            </a:r>
            <a:r>
              <a:rPr lang="en-US" sz="2000" dirty="0" err="1"/>
              <a:t>pingcaplearning</a:t>
            </a:r>
            <a:endParaRPr lang="en-US" sz="2000" dirty="0"/>
          </a:p>
        </p:txBody>
      </p:sp>
      <p:sp>
        <p:nvSpPr>
          <p:cNvPr id="20" name="Right Arrow 19">
            <a:extLst>
              <a:ext uri="{FF2B5EF4-FFF2-40B4-BE49-F238E27FC236}">
                <a16:creationId xmlns:a16="http://schemas.microsoft.com/office/drawing/2014/main" id="{10D7E7AC-7309-3657-3F54-AC487C9C8D4B}"/>
              </a:ext>
            </a:extLst>
          </p:cNvPr>
          <p:cNvSpPr/>
          <p:nvPr/>
        </p:nvSpPr>
        <p:spPr>
          <a:xfrm>
            <a:off x="5639872" y="2202231"/>
            <a:ext cx="1837888" cy="24357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CB079FD-E588-52BF-D051-229628E9940B}"/>
              </a:ext>
            </a:extLst>
          </p:cNvPr>
          <p:cNvSpPr/>
          <p:nvPr/>
        </p:nvSpPr>
        <p:spPr>
          <a:xfrm>
            <a:off x="4937760" y="2006803"/>
            <a:ext cx="2173483" cy="1169343"/>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Then, </a:t>
            </a:r>
          </a:p>
          <a:p>
            <a:pPr algn="ctr"/>
            <a:r>
              <a:rPr lang="en-US" sz="2000" dirty="0"/>
              <a:t>click Subscribe!</a:t>
            </a:r>
          </a:p>
        </p:txBody>
      </p:sp>
    </p:spTree>
    <p:extLst>
      <p:ext uri="{BB962C8B-B14F-4D97-AF65-F5344CB8AC3E}">
        <p14:creationId xmlns:p14="http://schemas.microsoft.com/office/powerpoint/2010/main" val="27828992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E3A0-1280-B5C5-4F5C-D71661107C76}"/>
              </a:ext>
            </a:extLst>
          </p:cNvPr>
          <p:cNvSpPr>
            <a:spLocks noGrp="1"/>
          </p:cNvSpPr>
          <p:nvPr>
            <p:ph type="ctrTitle"/>
          </p:nvPr>
        </p:nvSpPr>
        <p:spPr/>
        <p:txBody>
          <a:bodyPr/>
          <a:lstStyle/>
          <a:p>
            <a:pPr algn="ctr"/>
            <a:r>
              <a:rPr lang="en-US" dirty="0"/>
              <a:t>The End!</a:t>
            </a:r>
          </a:p>
        </p:txBody>
      </p:sp>
      <p:sp>
        <p:nvSpPr>
          <p:cNvPr id="3" name="Subtitle 2">
            <a:extLst>
              <a:ext uri="{FF2B5EF4-FFF2-40B4-BE49-F238E27FC236}">
                <a16:creationId xmlns:a16="http://schemas.microsoft.com/office/drawing/2014/main" id="{CFF3BC4B-D9F5-D29F-3674-F88CCDF7640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18545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333A-4756-D341-FF28-72BE2941A156}"/>
              </a:ext>
            </a:extLst>
          </p:cNvPr>
          <p:cNvSpPr>
            <a:spLocks noGrp="1"/>
          </p:cNvSpPr>
          <p:nvPr>
            <p:ph type="title"/>
          </p:nvPr>
        </p:nvSpPr>
        <p:spPr/>
        <p:txBody>
          <a:bodyPr>
            <a:normAutofit fontScale="90000"/>
          </a:bodyPr>
          <a:lstStyle/>
          <a:p>
            <a:r>
              <a:rPr lang="en-US" sz="2800" dirty="0"/>
              <a:t>Jeff Bailey</a:t>
            </a:r>
            <a:br>
              <a:rPr lang="en-US" sz="2000" dirty="0"/>
            </a:br>
            <a:br>
              <a:rPr lang="en-US" sz="2000" dirty="0"/>
            </a:br>
            <a:r>
              <a:rPr lang="en-US" sz="2000" dirty="0" err="1"/>
              <a:t>PingCAP</a:t>
            </a:r>
            <a:r>
              <a:rPr lang="en-US" sz="2000" dirty="0"/>
              <a:t> NA/EMEA Education Regional Manager</a:t>
            </a:r>
            <a:br>
              <a:rPr lang="en-US" sz="2000" dirty="0"/>
            </a:br>
            <a:br>
              <a:rPr lang="en-US" sz="2000" dirty="0"/>
            </a:br>
            <a:r>
              <a:rPr lang="en-US" sz="2000" dirty="0">
                <a:hlinkClick r:id="rId2"/>
              </a:rPr>
              <a:t>jbailey.io/about/presentations-and-writing</a:t>
            </a:r>
            <a:br>
              <a:rPr lang="en-US" sz="2000" dirty="0"/>
            </a:br>
            <a:r>
              <a:rPr lang="en-US" sz="2000" dirty="0">
                <a:hlinkClick r:id="rId3"/>
              </a:rPr>
              <a:t>linkedin.com/in/jeffreydbailey/</a:t>
            </a:r>
            <a:endParaRPr lang="en-US" sz="2000" dirty="0"/>
          </a:p>
        </p:txBody>
      </p:sp>
    </p:spTree>
    <p:extLst>
      <p:ext uri="{BB962C8B-B14F-4D97-AF65-F5344CB8AC3E}">
        <p14:creationId xmlns:p14="http://schemas.microsoft.com/office/powerpoint/2010/main" val="2746752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D96B17-8D72-9AAA-8F67-846B54EB590E}"/>
              </a:ext>
            </a:extLst>
          </p:cNvPr>
          <p:cNvSpPr>
            <a:spLocks noGrp="1"/>
          </p:cNvSpPr>
          <p:nvPr>
            <p:ph type="body" idx="1"/>
          </p:nvPr>
        </p:nvSpPr>
        <p:spPr/>
        <p:txBody>
          <a:bodyPr>
            <a:normAutofit/>
          </a:bodyPr>
          <a:lstStyle/>
          <a:p>
            <a:pPr marL="127000" indent="0">
              <a:buNone/>
            </a:pPr>
            <a:r>
              <a:rPr lang="en-US" sz="2000" dirty="0"/>
              <a:t>Database Consolidation means:</a:t>
            </a:r>
          </a:p>
          <a:p>
            <a:r>
              <a:rPr lang="en-US" sz="2000" dirty="0"/>
              <a:t>Combining multiple MySQL compatible servers into a single </a:t>
            </a:r>
            <a:r>
              <a:rPr lang="en-US" sz="2000" dirty="0" err="1"/>
              <a:t>TiDB</a:t>
            </a:r>
            <a:r>
              <a:rPr lang="en-US" sz="2000" dirty="0"/>
              <a:t> cluster</a:t>
            </a:r>
          </a:p>
          <a:p>
            <a:r>
              <a:rPr lang="en-US" sz="2000" dirty="0"/>
              <a:t>Merge multiple sharded database schemas into a single </a:t>
            </a:r>
            <a:r>
              <a:rPr lang="en-US" sz="2000" dirty="0" err="1"/>
              <a:t>TiDB</a:t>
            </a:r>
            <a:r>
              <a:rPr lang="en-US" sz="2000" dirty="0"/>
              <a:t> cluster</a:t>
            </a:r>
          </a:p>
          <a:p>
            <a:endParaRPr lang="en-US" sz="2000" dirty="0"/>
          </a:p>
          <a:p>
            <a:pPr marL="127000" indent="0">
              <a:buNone/>
            </a:pPr>
            <a:r>
              <a:rPr lang="en-US" sz="2000" dirty="0"/>
              <a:t>Important: This is not a data modeling exercise. This is lift-and-shift type of work.</a:t>
            </a:r>
          </a:p>
        </p:txBody>
      </p:sp>
      <p:sp>
        <p:nvSpPr>
          <p:cNvPr id="3" name="Title 2">
            <a:extLst>
              <a:ext uri="{FF2B5EF4-FFF2-40B4-BE49-F238E27FC236}">
                <a16:creationId xmlns:a16="http://schemas.microsoft.com/office/drawing/2014/main" id="{9DC21039-8B16-7B43-6AB5-49E11D4B9A94}"/>
              </a:ext>
            </a:extLst>
          </p:cNvPr>
          <p:cNvSpPr>
            <a:spLocks noGrp="1"/>
          </p:cNvSpPr>
          <p:nvPr>
            <p:ph type="title"/>
          </p:nvPr>
        </p:nvSpPr>
        <p:spPr/>
        <p:txBody>
          <a:bodyPr>
            <a:normAutofit fontScale="90000"/>
          </a:bodyPr>
          <a:lstStyle/>
          <a:p>
            <a:r>
              <a:rPr lang="en-US" dirty="0" err="1"/>
              <a:t>TiDB</a:t>
            </a:r>
            <a:r>
              <a:rPr lang="en-US" dirty="0"/>
              <a:t> Workloads – Database Consolidation	</a:t>
            </a:r>
          </a:p>
        </p:txBody>
      </p:sp>
    </p:spTree>
    <p:extLst>
      <p:ext uri="{BB962C8B-B14F-4D97-AF65-F5344CB8AC3E}">
        <p14:creationId xmlns:p14="http://schemas.microsoft.com/office/powerpoint/2010/main" val="222513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2B220B-C8D9-2435-3795-3C175EAC61C3}"/>
              </a:ext>
            </a:extLst>
          </p:cNvPr>
          <p:cNvSpPr>
            <a:spLocks noGrp="1"/>
          </p:cNvSpPr>
          <p:nvPr>
            <p:ph type="title"/>
          </p:nvPr>
        </p:nvSpPr>
        <p:spPr>
          <a:xfrm>
            <a:off x="431250" y="140225"/>
            <a:ext cx="7971180" cy="572700"/>
          </a:xfrm>
        </p:spPr>
        <p:txBody>
          <a:bodyPr>
            <a:normAutofit fontScale="90000"/>
          </a:bodyPr>
          <a:lstStyle/>
          <a:p>
            <a:r>
              <a:rPr lang="en-US" dirty="0" err="1"/>
              <a:t>TiDB</a:t>
            </a:r>
            <a:r>
              <a:rPr lang="en-US" dirty="0"/>
              <a:t> is Trusted by Global Innovation Leaders</a:t>
            </a:r>
          </a:p>
        </p:txBody>
      </p:sp>
      <p:sp>
        <p:nvSpPr>
          <p:cNvPr id="5" name="TextBox 4">
            <a:extLst>
              <a:ext uri="{FF2B5EF4-FFF2-40B4-BE49-F238E27FC236}">
                <a16:creationId xmlns:a16="http://schemas.microsoft.com/office/drawing/2014/main" id="{BBBF3511-97E3-0120-561C-8424D7F6664D}"/>
              </a:ext>
            </a:extLst>
          </p:cNvPr>
          <p:cNvSpPr txBox="1"/>
          <p:nvPr/>
        </p:nvSpPr>
        <p:spPr>
          <a:xfrm>
            <a:off x="2286000" y="2420148"/>
            <a:ext cx="4572000" cy="307777"/>
          </a:xfrm>
          <a:prstGeom prst="rect">
            <a:avLst/>
          </a:prstGeom>
          <a:noFill/>
        </p:spPr>
        <p:txBody>
          <a:bodyPr wrap="square">
            <a:spAutoFit/>
          </a:bodyPr>
          <a:lstStyle/>
          <a:p>
            <a:r>
              <a:rPr lang="en-US" b="0" dirty="0">
                <a:effectLst/>
              </a:rPr>
              <a:t> </a:t>
            </a:r>
            <a:endParaRPr lang="en-US" dirty="0"/>
          </a:p>
        </p:txBody>
      </p:sp>
      <p:pic>
        <p:nvPicPr>
          <p:cNvPr id="6" name="Picture 5">
            <a:extLst>
              <a:ext uri="{FF2B5EF4-FFF2-40B4-BE49-F238E27FC236}">
                <a16:creationId xmlns:a16="http://schemas.microsoft.com/office/drawing/2014/main" id="{9303C32B-A543-426B-B8AB-C82C609D5E50}"/>
              </a:ext>
            </a:extLst>
          </p:cNvPr>
          <p:cNvPicPr>
            <a:picLocks noChangeAspect="1"/>
          </p:cNvPicPr>
          <p:nvPr/>
        </p:nvPicPr>
        <p:blipFill>
          <a:blip r:embed="rId3"/>
          <a:stretch>
            <a:fillRect/>
          </a:stretch>
        </p:blipFill>
        <p:spPr>
          <a:xfrm>
            <a:off x="1319321" y="603784"/>
            <a:ext cx="6505358" cy="4414767"/>
          </a:xfrm>
          <a:prstGeom prst="rect">
            <a:avLst/>
          </a:prstGeom>
        </p:spPr>
      </p:pic>
      <p:sp>
        <p:nvSpPr>
          <p:cNvPr id="7" name="Rounded Rectangle 6">
            <a:extLst>
              <a:ext uri="{FF2B5EF4-FFF2-40B4-BE49-F238E27FC236}">
                <a16:creationId xmlns:a16="http://schemas.microsoft.com/office/drawing/2014/main" id="{6D07077C-E2B5-0C4B-F858-49C9DC4BD449}"/>
              </a:ext>
            </a:extLst>
          </p:cNvPr>
          <p:cNvSpPr/>
          <p:nvPr/>
        </p:nvSpPr>
        <p:spPr>
          <a:xfrm>
            <a:off x="4892040" y="4640352"/>
            <a:ext cx="4087368" cy="448284"/>
          </a:xfrm>
          <a:prstGeom prst="roundRect">
            <a:avLst/>
          </a:prstGeom>
          <a:solidFill>
            <a:srgbClr val="3C3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t>pingcap.com</a:t>
            </a:r>
            <a:r>
              <a:rPr lang="en-US" sz="2400" dirty="0"/>
              <a:t>/customers/</a:t>
            </a:r>
          </a:p>
        </p:txBody>
      </p:sp>
    </p:spTree>
    <p:extLst>
      <p:ext uri="{BB962C8B-B14F-4D97-AF65-F5344CB8AC3E}">
        <p14:creationId xmlns:p14="http://schemas.microsoft.com/office/powerpoint/2010/main" val="20569063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HTAP Summit 2023 - PPT template" id="{2285A503-DC24-814A-9243-25499073DA6C}" vid="{CD13DA2D-FA9D-8D4E-BD84-52C2B60E16B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Simple Light</Template>
  <TotalTime>25747</TotalTime>
  <Words>3358</Words>
  <Application>Microsoft Macintosh PowerPoint</Application>
  <PresentationFormat>On-screen Show (16:9)</PresentationFormat>
  <Paragraphs>1105</Paragraphs>
  <Slides>79</Slides>
  <Notes>48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Roboto Mono SemiBold</vt:lpstr>
      <vt:lpstr>Open Sans</vt:lpstr>
      <vt:lpstr>Poppins</vt:lpstr>
      <vt:lpstr>Helvetica Neue</vt:lpstr>
      <vt:lpstr>Wingdings</vt:lpstr>
      <vt:lpstr>Courier New</vt:lpstr>
      <vt:lpstr>Arial</vt:lpstr>
      <vt:lpstr>Titillium Web</vt:lpstr>
      <vt:lpstr>Simple Light</vt:lpstr>
      <vt:lpstr>A Gentle Introduction to TiDB</vt:lpstr>
      <vt:lpstr>Objectives</vt:lpstr>
      <vt:lpstr>Objectives</vt:lpstr>
      <vt:lpstr>Objectives</vt:lpstr>
      <vt:lpstr>What are the TiDB Use Cases?</vt:lpstr>
      <vt:lpstr>Why would you choose to use TiDB?</vt:lpstr>
      <vt:lpstr>TiDB Workloads </vt:lpstr>
      <vt:lpstr>TiDB Workloads – Database Consolidation </vt:lpstr>
      <vt:lpstr>TiDB is Trusted by Global Innovation Leaders</vt:lpstr>
      <vt:lpstr>MySQL Family</vt:lpstr>
      <vt:lpstr>What is the MySQL Family?</vt:lpstr>
      <vt:lpstr>What is the MySQL Family?</vt:lpstr>
      <vt:lpstr>TiDB Architecture</vt:lpstr>
      <vt:lpstr>TiDB – The complete picture</vt:lpstr>
      <vt:lpstr>TiDB – Is built using components</vt:lpstr>
      <vt:lpstr>TiDB Components</vt:lpstr>
      <vt:lpstr>TiDB – it begins with a connection</vt:lpstr>
      <vt:lpstr>TiDB – runs SQL commands</vt:lpstr>
      <vt:lpstr>TiKV – stores (transactional) data</vt:lpstr>
      <vt:lpstr>TiKV – stores (transactional) data</vt:lpstr>
      <vt:lpstr>Inside TiKV – Multi-Version Concurrency Control</vt:lpstr>
      <vt:lpstr>Inside TiKV - RocksDB</vt:lpstr>
      <vt:lpstr>Inside TiKV - Raft</vt:lpstr>
      <vt:lpstr>More about Raft</vt:lpstr>
      <vt:lpstr>TiKV nodes places data in Stores</vt:lpstr>
      <vt:lpstr>The basic unit of TiKV data is the Region</vt:lpstr>
      <vt:lpstr>How many Regions are there?</vt:lpstr>
      <vt:lpstr>TiKV replicates data</vt:lpstr>
      <vt:lpstr>TiKV replicates data</vt:lpstr>
      <vt:lpstr>TiKV – Key-Value Data Persisted in RocksDB</vt:lpstr>
      <vt:lpstr>TiKV – Key-Value Data Persisted in RocksDB</vt:lpstr>
      <vt:lpstr>TiFlash – stores analytics data</vt:lpstr>
      <vt:lpstr>Placement Driver – the environment needs a brain</vt:lpstr>
      <vt:lpstr>TiSpark – in-memory analytics is a must-have</vt:lpstr>
      <vt:lpstr>TiSpark – in-memory analytics is a must-have</vt:lpstr>
      <vt:lpstr>TiSpark – in-memory analytics is a must-have</vt:lpstr>
      <vt:lpstr>A User App Connects to TiDB</vt:lpstr>
      <vt:lpstr>A User App Connects to TiDB</vt:lpstr>
      <vt:lpstr>A User App Connects to TiDB</vt:lpstr>
      <vt:lpstr>A User App Connects to TiDB</vt:lpstr>
      <vt:lpstr>TiDB SQL Processing</vt:lpstr>
      <vt:lpstr>TiDB SQL Processing – what happens, where?</vt:lpstr>
      <vt:lpstr>TiDB Server - SQL Processing</vt:lpstr>
      <vt:lpstr>TiDB Server - SQL Processing</vt:lpstr>
      <vt:lpstr>TiDB Server – Access Protocols</vt:lpstr>
      <vt:lpstr>TiDB Server – Access Protocols</vt:lpstr>
      <vt:lpstr>TiDB Server – Parse and Optimize</vt:lpstr>
      <vt:lpstr>TiDB Server – Accesses the data</vt:lpstr>
      <vt:lpstr>TiDB Server – Accesses the data</vt:lpstr>
      <vt:lpstr>TiDB Server – Back to Connections</vt:lpstr>
      <vt:lpstr>TiDB Server – Back to Connections</vt:lpstr>
      <vt:lpstr>Thorough Review</vt:lpstr>
      <vt:lpstr>(True or False) I must install and configure a load balancer on a Dedicated TiDB Cloud cluster.</vt:lpstr>
      <vt:lpstr>(True or False) I must install and configure a load balancer on a Dedicated TiDB Cloud cluster.</vt:lpstr>
      <vt:lpstr>(True or False) TiKV Server stores in a columnar format</vt:lpstr>
      <vt:lpstr>(True or False) TiKV Server stores in a columnar format</vt:lpstr>
      <vt:lpstr>TiKV Server uses what storage technology to make TiDB data permanent? </vt:lpstr>
      <vt:lpstr>TiKV Server uses what storage technology to make TiDB data permanent? </vt:lpstr>
      <vt:lpstr>Which TiDB component ensures the durability of data?</vt:lpstr>
      <vt:lpstr>Which TiDB component ensures the durability of data?</vt:lpstr>
      <vt:lpstr>(True or False) The TiDB Playground cluster (launched by tiup) is adequate for production environments and/or heavy workloads.</vt:lpstr>
      <vt:lpstr>(True or False) The TiDB Playground cluster (launched by tiup) is adequate for production environments and/or heavy workloads.</vt:lpstr>
      <vt:lpstr>(True or False) TiFlash is useful for OLTP-only workloads.</vt:lpstr>
      <vt:lpstr>(True or False) TiFlash is useful for OLTP-only workloads.</vt:lpstr>
      <vt:lpstr>Briefly explain why you must always have the same number of TiDB servers and TiKV servers.</vt:lpstr>
      <vt:lpstr>Briefly explain why you must always have the same number of TiDB servers and TiKV servers.</vt:lpstr>
      <vt:lpstr>(True or False) TiFlash is useful for OLTP-only workloads.</vt:lpstr>
      <vt:lpstr>(True or False) TiFlash is useful for OLTP-only workloads.</vt:lpstr>
      <vt:lpstr>Which ETL tool is recommended for migrating data between TiKV and TiFlash?</vt:lpstr>
      <vt:lpstr>Which ETL tool is recommended for migrating data between TiKV and TiFlash?</vt:lpstr>
      <vt:lpstr>(True or False) Multiple TiDB server instances can participate in executing a single Query.</vt:lpstr>
      <vt:lpstr>(True or False) Multiple TiDB server instances can participate in executing a single Query.</vt:lpstr>
      <vt:lpstr>Get Certified NOW!</vt:lpstr>
      <vt:lpstr>PowerPoint Presentation</vt:lpstr>
      <vt:lpstr>Sign-up for the TiDB Certified Practitioner Exam</vt:lpstr>
      <vt:lpstr>Sign-up for the TiDB Certified Practitioner Exam</vt:lpstr>
      <vt:lpstr>Subscribe to the PingCAP Learning Channel on YouTube</vt:lpstr>
      <vt:lpstr>The End!</vt:lpstr>
      <vt:lpstr>Jeff Bailey  PingCAP NA/EMEA Education Regional Manager  jbailey.io/about/presentations-and-writing linkedin.com/in/jeffreydbailey/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Bailey</dc:creator>
  <cp:lastModifiedBy>Jeff Bailey</cp:lastModifiedBy>
  <cp:revision>25</cp:revision>
  <dcterms:created xsi:type="dcterms:W3CDTF">2023-08-21T14:27:09Z</dcterms:created>
  <dcterms:modified xsi:type="dcterms:W3CDTF">2023-09-25T14:48:47Z</dcterms:modified>
</cp:coreProperties>
</file>